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5"/>
    <p:sldMasterId id="2147483866" r:id="rId6"/>
    <p:sldMasterId id="2147483843" r:id="rId7"/>
  </p:sldMasterIdLst>
  <p:notesMasterIdLst>
    <p:notesMasterId r:id="rId27"/>
  </p:notesMasterIdLst>
  <p:handoutMasterIdLst>
    <p:handoutMasterId r:id="rId28"/>
  </p:handoutMasterIdLst>
  <p:sldIdLst>
    <p:sldId id="256" r:id="rId8"/>
    <p:sldId id="489" r:id="rId9"/>
    <p:sldId id="480" r:id="rId10"/>
    <p:sldId id="485" r:id="rId11"/>
    <p:sldId id="486" r:id="rId12"/>
    <p:sldId id="509" r:id="rId13"/>
    <p:sldId id="505" r:id="rId14"/>
    <p:sldId id="482" r:id="rId15"/>
    <p:sldId id="475" r:id="rId16"/>
    <p:sldId id="476" r:id="rId17"/>
    <p:sldId id="477" r:id="rId18"/>
    <p:sldId id="478" r:id="rId19"/>
    <p:sldId id="479" r:id="rId20"/>
    <p:sldId id="481" r:id="rId21"/>
    <p:sldId id="504" r:id="rId22"/>
    <p:sldId id="483" r:id="rId23"/>
    <p:sldId id="484" r:id="rId24"/>
    <p:sldId id="506" r:id="rId25"/>
    <p:sldId id="487" r:id="rId26"/>
  </p:sldIdLst>
  <p:sldSz cx="9144000" cy="5143500" type="screen16x9"/>
  <p:notesSz cx="6797675" cy="9928225"/>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D0B69D-9948-46F3-B07D-8BF81D90CAFD}">
          <p14:sldIdLst>
            <p14:sldId id="256"/>
            <p14:sldId id="489"/>
            <p14:sldId id="480"/>
            <p14:sldId id="485"/>
            <p14:sldId id="486"/>
            <p14:sldId id="509"/>
            <p14:sldId id="505"/>
            <p14:sldId id="482"/>
            <p14:sldId id="475"/>
            <p14:sldId id="476"/>
            <p14:sldId id="477"/>
            <p14:sldId id="478"/>
            <p14:sldId id="479"/>
            <p14:sldId id="481"/>
            <p14:sldId id="504"/>
            <p14:sldId id="483"/>
            <p14:sldId id="484"/>
            <p14:sldId id="506"/>
            <p14:sldId id="487"/>
          </p14:sldIdLst>
        </p14:section>
        <p14:section name="Untitled Section" id="{BC207CB5-D627-4B15-B03B-ED7A53E19D7E}">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870AE6-3097-EB1A-DEF0-E52F369AC502}" name="Petra Dodd" initials="PD" userId="S::ypw362@qmul.ac.uk::48da6738-34c1-4229-9d53-6afbfb08df26" providerId="AD"/>
  <p188:author id="{CBB745F1-7E62-93C4-7444-08AAF9804B64}" name="Michael Jannetta" initials="MJ" userId="S::ypw406@qmul.ac.uk::332e968c-3d03-4d16-a462-2e35540f26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FC0"/>
    <a:srgbClr val="1C3D74"/>
    <a:srgbClr val="001738"/>
    <a:srgbClr val="EC008C"/>
    <a:srgbClr val="2DB8C5"/>
    <a:srgbClr val="73B82B"/>
    <a:srgbClr val="F18500"/>
    <a:srgbClr val="10746A"/>
    <a:srgbClr val="8D3786"/>
    <a:srgbClr val="CDA6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FED7D-0755-4BC9-AFE2-45FD79C21BA1}" vWet="2" dt="2023-09-27T08:55:48.996"/>
    <p1510:client id="{F7B8D6AA-B1DC-9943-D0D6-554AED5CB52A}" v="7" dt="2023-09-27T08:56:15.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37" autoAdjust="0"/>
  </p:normalViewPr>
  <p:slideViewPr>
    <p:cSldViewPr snapToGrid="0">
      <p:cViewPr varScale="1">
        <p:scale>
          <a:sx n="117" d="100"/>
          <a:sy n="117" d="100"/>
        </p:scale>
        <p:origin x="1140" y="10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6D066F8-4FE9-4315-A56E-3EA256F5907F}" type="datetimeFigureOut">
              <a:rPr lang="en-GB" smtClean="0"/>
              <a:t>27/09/2023</a:t>
            </a:fld>
            <a:endParaRPr lang="en-GB"/>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6F73B9F-E786-4DE9-B054-AF2D3B642399}" type="slidenum">
              <a:rPr lang="en-GB" smtClean="0"/>
              <a:t>‹#›</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AD6F77-CFCE-A445-8E2C-54D16F9EECCC}" type="datetimeFigureOut">
              <a:rPr lang="en-US" smtClean="0"/>
              <a:t>9/27/2023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rofdev.qmul.ac.uk/what-we-offer-/queen-mary-bystand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0942D00-D33B-6747-961F-9152114FB45F}" type="slidenum">
              <a:rPr lang="en-US" smtClean="0"/>
              <a:t>2</a:t>
            </a:fld>
            <a:endParaRPr lang="en-US"/>
          </a:p>
        </p:txBody>
      </p:sp>
    </p:spTree>
    <p:extLst>
      <p:ext uri="{BB962C8B-B14F-4D97-AF65-F5344CB8AC3E}">
        <p14:creationId xmlns:p14="http://schemas.microsoft.com/office/powerpoint/2010/main" val="363693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a:t>Agenda: Activity</a:t>
            </a:r>
            <a:r>
              <a:rPr lang="en-GB" sz="1200" b="1" baseline="0"/>
              <a:t> 1 – Getting to know our values</a:t>
            </a:r>
          </a:p>
          <a:p>
            <a:pPr marL="0" indent="0">
              <a:buFont typeface="Arial" panose="020B0604020202020204" pitchFamily="34" charset="0"/>
              <a:buNone/>
            </a:pPr>
            <a:r>
              <a:rPr lang="en-GB" sz="1200" b="1"/>
              <a:t>25 mins + optional 10 mins</a:t>
            </a:r>
            <a:r>
              <a:rPr lang="en-GB" sz="1200" b="1" baseline="0"/>
              <a:t> (agenda time fully allocated to this slide)</a:t>
            </a:r>
            <a:endParaRPr lang="en-GB" sz="1200" b="1"/>
          </a:p>
          <a:p>
            <a:pPr marL="171450" indent="-171450">
              <a:buFont typeface="Arial" panose="020B0604020202020204" pitchFamily="34" charset="0"/>
              <a:buChar char="•"/>
            </a:pPr>
            <a:endParaRPr lang="en-GB" sz="1200"/>
          </a:p>
          <a:p>
            <a:pPr marL="0" indent="0">
              <a:buFont typeface="Arial" panose="020B0604020202020204" pitchFamily="34" charset="0"/>
              <a:buNone/>
            </a:pPr>
            <a:r>
              <a:rPr lang="en-GB" sz="1200" i="1"/>
              <a:t>[Divide</a:t>
            </a:r>
            <a:r>
              <a:rPr lang="en-GB" sz="1200" i="1" baseline="0"/>
              <a:t> attendees into small groups and allocate the five values out. The idea is that each group gets to talk about one or two of the values. If numbers are low, this exercise can be done individually.]</a:t>
            </a:r>
            <a:br>
              <a:rPr lang="en-GB" sz="1200" baseline="0"/>
            </a:br>
            <a:endParaRPr lang="en-GB" sz="1200" baseline="0"/>
          </a:p>
          <a:p>
            <a:pPr marL="285750" indent="-285750">
              <a:buFont typeface="Arial" panose="020B0604020202020204" pitchFamily="34" charset="0"/>
              <a:buChar char="•"/>
            </a:pPr>
            <a:r>
              <a:rPr lang="en-GB" sz="1200" baseline="0"/>
              <a:t>Spend 10-15 minutes talking about the value(s) given to you. Use the questions on the slide to prompt your discussion. Be prepared to feedback highlights to the whole group.</a:t>
            </a:r>
          </a:p>
          <a:p>
            <a:pPr marL="0" indent="0">
              <a:buFont typeface="Arial" panose="020B0604020202020204" pitchFamily="34" charset="0"/>
              <a:buNone/>
            </a:pPr>
            <a:endParaRPr lang="en-GB" sz="1200" baseline="0"/>
          </a:p>
          <a:p>
            <a:pPr marL="0" indent="0">
              <a:buFont typeface="Arial" panose="020B0604020202020204" pitchFamily="34" charset="0"/>
              <a:buNone/>
            </a:pPr>
            <a:r>
              <a:rPr lang="en-GB" sz="1200" i="1" baseline="0"/>
              <a:t>[Come back as a whole group, and ask each sub-group to feed back their thoughts.  Others may highlight potential connections and tensions between elements of the value being described and elements of their value e.g. a potential tension between pace and inclusion, or pace and connecting with others.]</a:t>
            </a:r>
          </a:p>
          <a:p>
            <a:pPr marL="0" indent="0">
              <a:buFont typeface="Arial" panose="020B0604020202020204" pitchFamily="34" charset="0"/>
              <a:buNone/>
            </a:pPr>
            <a:endParaRPr lang="en-GB" sz="1200" i="1" baseline="0"/>
          </a:p>
          <a:p>
            <a:pPr marL="285750" indent="-285750">
              <a:buFont typeface="Arial" panose="020B0604020202020204" pitchFamily="34" charset="0"/>
              <a:buChar char="•"/>
            </a:pPr>
            <a:r>
              <a:rPr lang="en-GB" sz="1200"/>
              <a:t>Now let’s hear highlights from around the room</a:t>
            </a:r>
          </a:p>
          <a:p>
            <a:pPr marL="0" indent="0">
              <a:buFont typeface="Arial" panose="020B0604020202020204" pitchFamily="34" charset="0"/>
              <a:buNone/>
            </a:pPr>
            <a:endParaRPr lang="en-GB" sz="1200"/>
          </a:p>
          <a:p>
            <a:pPr marL="285750" indent="-285750">
              <a:buFont typeface="Arial" panose="020B0604020202020204" pitchFamily="34" charset="0"/>
              <a:buChar char="•"/>
            </a:pPr>
            <a:r>
              <a:rPr lang="en-GB" sz="1200" baseline="0"/>
              <a:t>What connections and possible tensions between different values might arise?</a:t>
            </a:r>
            <a:br>
              <a:rPr lang="en-GB" sz="1200" i="1" baseline="0"/>
            </a:br>
            <a:endParaRPr lang="en-GB" sz="1200" i="1" baseline="0"/>
          </a:p>
          <a:p>
            <a:endParaRPr lang="en-GB"/>
          </a:p>
        </p:txBody>
      </p:sp>
      <p:sp>
        <p:nvSpPr>
          <p:cNvPr id="4" name="Slide Number Placeholder 3"/>
          <p:cNvSpPr>
            <a:spLocks noGrp="1"/>
          </p:cNvSpPr>
          <p:nvPr>
            <p:ph type="sldNum" sz="quarter" idx="5"/>
          </p:nvPr>
        </p:nvSpPr>
        <p:spPr/>
        <p:txBody>
          <a:bodyPr/>
          <a:lstStyle/>
          <a:p>
            <a:fld id="{915B37CB-1801-4204-A701-180136F95936}" type="slidenum">
              <a:rPr lang="en-GB" smtClean="0"/>
              <a:t>16</a:t>
            </a:fld>
            <a:endParaRPr lang="en-GB"/>
          </a:p>
        </p:txBody>
      </p:sp>
    </p:spTree>
    <p:extLst>
      <p:ext uri="{BB962C8B-B14F-4D97-AF65-F5344CB8AC3E}">
        <p14:creationId xmlns:p14="http://schemas.microsoft.com/office/powerpoint/2010/main" val="3262153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Activity</a:t>
            </a:r>
            <a:r>
              <a:rPr lang="en-GB" sz="1200" b="1" baseline="0" dirty="0"/>
              <a:t> 2 – Insight into action </a:t>
            </a:r>
          </a:p>
          <a:p>
            <a:r>
              <a:rPr lang="en-GB" sz="1200" b="1" dirty="0"/>
              <a:t>30 mins (</a:t>
            </a:r>
            <a:r>
              <a:rPr lang="en-GB" sz="1200" b="1" baseline="0" dirty="0"/>
              <a:t>out of 40 mins)</a:t>
            </a:r>
            <a:endParaRPr lang="en-GB" sz="1200" b="1" dirty="0"/>
          </a:p>
          <a:p>
            <a:endParaRPr lang="en-GB" sz="1200" dirty="0"/>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i="1" baseline="0" dirty="0"/>
              <a:t>[You will find it helpful to print out this slide to use as a handout.  </a:t>
            </a:r>
            <a:r>
              <a:rPr lang="en-GB" sz="1200" i="1" dirty="0"/>
              <a:t>Divide</a:t>
            </a:r>
            <a:r>
              <a:rPr lang="en-GB" sz="1200" i="1" baseline="0" dirty="0"/>
              <a:t> attendees into small groups – either the same as before or mix people up.]</a:t>
            </a: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200" i="1" baseline="0" dirty="0"/>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b="0" i="0" u="none" strike="noStrike" dirty="0">
                <a:solidFill>
                  <a:srgbClr val="000000"/>
                </a:solidFill>
                <a:effectLst/>
                <a:latin typeface="Calibri" panose="020F0502020204030204" pitchFamily="34" charset="0"/>
              </a:rPr>
              <a:t>Every team is made up of individuals, each of whom will demonstrate different behaviours and preferences, which is a healthy position to be in. As a manager, you can draw on this range to consider how it strengthens or challenges your team. </a:t>
            </a:r>
            <a:r>
              <a:rPr lang="en-GB" b="0" i="0" dirty="0">
                <a:solidFill>
                  <a:srgbClr val="000000"/>
                </a:solidFill>
                <a:effectLst/>
                <a:latin typeface="Calibri" panose="020F0502020204030204" pitchFamily="34" charset="0"/>
              </a:rPr>
              <a:t>​</a:t>
            </a:r>
            <a:endParaRPr lang="en-GB" sz="1200" i="1" baseline="0" dirty="0"/>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200" dirty="0"/>
          </a:p>
          <a:p>
            <a:pPr marL="171450" indent="-171450">
              <a:buFont typeface="Arial" panose="020B0604020202020204" pitchFamily="34" charset="0"/>
              <a:buChar char="•"/>
            </a:pPr>
            <a:r>
              <a:rPr lang="en-GB" sz="1200" dirty="0"/>
              <a:t>Let’s </a:t>
            </a:r>
            <a:r>
              <a:rPr lang="en-GB" sz="1200" baseline="0" dirty="0"/>
              <a:t>break into groups again.</a:t>
            </a:r>
            <a:br>
              <a:rPr lang="en-GB" sz="1200" baseline="0" dirty="0"/>
            </a:br>
            <a:endParaRPr lang="en-GB" sz="1200" baseline="0" dirty="0"/>
          </a:p>
          <a:p>
            <a:pPr marL="171450" indent="-171450">
              <a:buFont typeface="Arial" panose="020B0604020202020204" pitchFamily="34" charset="0"/>
              <a:buChar char="•"/>
            </a:pPr>
            <a:r>
              <a:rPr lang="en-GB" sz="1200" baseline="0" dirty="0"/>
              <a:t>Spend 10 minutes thinking about values strengths and weaknesses, including what might be driving or reinforcing these behaviour patterns. Use the questions on the slide and below to prompt you.</a:t>
            </a:r>
          </a:p>
          <a:p>
            <a:pPr marL="171450" indent="-171450">
              <a:buFont typeface="Arial" panose="020B0604020202020204" pitchFamily="34" charset="0"/>
              <a:buChar char="•"/>
            </a:pPr>
            <a:endParaRPr lang="en-GB" sz="1200" baseline="0" dirty="0"/>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How do we try to </a:t>
            </a:r>
            <a:r>
              <a:rPr lang="en-GB" sz="1800" dirty="0" err="1">
                <a:effectLst/>
                <a:latin typeface="Calibri" panose="020F0502020204030204" pitchFamily="34" charset="0"/>
                <a:ea typeface="Calibri" panose="020F0502020204030204" pitchFamily="34" charset="0"/>
              </a:rPr>
              <a:t>instill</a:t>
            </a:r>
            <a:r>
              <a:rPr lang="en-GB" sz="1800" dirty="0">
                <a:effectLst/>
                <a:latin typeface="Calibri" panose="020F0502020204030204" pitchFamily="34" charset="0"/>
                <a:ea typeface="Calibri" panose="020F0502020204030204" pitchFamily="34" charset="0"/>
              </a:rPr>
              <a:t> the value of ______ in our daily activities and program?</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If you had to identify and describe the work that another individual in our group is doing that exemplifies the value of ______, who is that and why?</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How has our group provided an environment for us to strive for the value of ______? What examples can we point to that demonstrate this commitment?</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How and where do we see the value of _____ alive and well in our team?</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How has the value of _________ formed and motivated our work, goals, and daily activities as a team?</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Where do we see the value of __________ exemplified by another group at Queen Mary? What can we learn from their example to strengthen our own commitment to _________?</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Where do we, as a group, fall short in demonstrating the value of ___________?</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What can we do to strengthen our commitment to the value of ____________ in our group and daily activities?</a:t>
            </a:r>
          </a:p>
          <a:p>
            <a:r>
              <a:rPr lang="en-GB" sz="1800" dirty="0">
                <a:effectLst/>
                <a:latin typeface="Symbol" panose="05050102010706020507" pitchFamily="18" charset="2"/>
                <a:ea typeface="Calibri" panose="020F0502020204030204" pitchFamily="34" charset="0"/>
              </a:rPr>
              <a:t>·</a:t>
            </a:r>
            <a:r>
              <a:rPr lang="en-GB" sz="1800" dirty="0">
                <a:effectLst/>
                <a:latin typeface="Calibri" panose="020F0502020204030204" pitchFamily="34" charset="0"/>
                <a:ea typeface="Calibri" panose="020F0502020204030204" pitchFamily="34" charset="0"/>
              </a:rPr>
              <a:t>  How can we better exemplify the value of ____________? What do we need to change in order to do so?</a:t>
            </a:r>
          </a:p>
          <a:p>
            <a:pPr marL="171450" indent="-171450">
              <a:buFont typeface="Arial" panose="020B0604020202020204" pitchFamily="34" charset="0"/>
              <a:buChar char="•"/>
            </a:pPr>
            <a:endParaRPr lang="en-GB" sz="1200" baseline="0" dirty="0"/>
          </a:p>
          <a:p>
            <a:pPr marL="171450" indent="-171450">
              <a:buFont typeface="Arial" panose="020B0604020202020204" pitchFamily="34" charset="0"/>
              <a:buChar char="•"/>
            </a:pPr>
            <a:endParaRPr lang="en-GB" sz="1200" baseline="0" dirty="0"/>
          </a:p>
          <a:p>
            <a:pPr marL="171450" indent="-171450">
              <a:buFont typeface="Arial" panose="020B0604020202020204" pitchFamily="34" charset="0"/>
              <a:buChar char="•"/>
            </a:pPr>
            <a:br>
              <a:rPr lang="en-GB" sz="1200" baseline="0" dirty="0"/>
            </a:br>
            <a:endParaRPr lang="en-GB" sz="1200" baseline="0" dirty="0"/>
          </a:p>
          <a:p>
            <a:pPr marL="171450" indent="-171450">
              <a:buFont typeface="Arial" panose="020B0604020202020204" pitchFamily="34" charset="0"/>
              <a:buChar char="•"/>
            </a:pPr>
            <a:r>
              <a:rPr lang="en-GB" sz="1200" dirty="0"/>
              <a:t>Spend</a:t>
            </a:r>
            <a:r>
              <a:rPr lang="en-GB" sz="1200" baseline="0" dirty="0"/>
              <a:t> the next 10 minutes summarising key insights, and three ideas for behaviour change.  These ideas could either target specific behaviours, or the drivers of these behaviours.</a:t>
            </a:r>
            <a:br>
              <a:rPr lang="en-GB" sz="1200" baseline="0" dirty="0"/>
            </a:br>
            <a:endParaRPr lang="en-GB" sz="1200" baseline="0" dirty="0"/>
          </a:p>
          <a:p>
            <a:pPr marL="0" indent="0">
              <a:buFont typeface="Arial" panose="020B0604020202020204" pitchFamily="34" charset="0"/>
              <a:buNone/>
            </a:pPr>
            <a:r>
              <a:rPr lang="en-GB" sz="1200" baseline="0" dirty="0"/>
              <a:t>[</a:t>
            </a:r>
            <a:r>
              <a:rPr lang="en-GB" sz="1200" i="1" baseline="0" dirty="0"/>
              <a:t>Come back as a whole group.  As the facilitator, you should look for the common ground.  Try to get agreement to three behaviour change actions for the whole group to take forward.]</a:t>
            </a:r>
          </a:p>
          <a:p>
            <a:pPr marL="0" indent="0">
              <a:buFont typeface="Arial" panose="020B0604020202020204" pitchFamily="34" charset="0"/>
              <a:buNone/>
            </a:pPr>
            <a:endParaRPr lang="en-GB" sz="1200" baseline="0" dirty="0"/>
          </a:p>
          <a:p>
            <a:pPr marL="171450" indent="-171450">
              <a:buFont typeface="Arial" panose="020B0604020202020204" pitchFamily="34" charset="0"/>
              <a:buChar char="•"/>
            </a:pPr>
            <a:r>
              <a:rPr lang="en-GB" sz="1200" baseline="0" dirty="0"/>
              <a:t>We’ll spend the last 10 minutes together, each group briefly presenting back their insights and ideas for behaviour change. From this we’ll try and find the three behaviour change actions we can take forward as a whole group.</a:t>
            </a:r>
          </a:p>
          <a:p>
            <a:pPr marL="0" indent="0">
              <a:buFont typeface="Arial" panose="020B0604020202020204" pitchFamily="34" charset="0"/>
              <a:buNone/>
            </a:pPr>
            <a:endParaRPr lang="en-GB" sz="1200" baseline="0" dirty="0"/>
          </a:p>
          <a:p>
            <a:pPr marL="171450" indent="-171450">
              <a:buFont typeface="Arial" panose="020B0604020202020204" pitchFamily="34" charset="0"/>
              <a:buChar char="•"/>
            </a:pPr>
            <a:r>
              <a:rPr lang="en-GB" sz="1200" baseline="0" dirty="0"/>
              <a:t>Share these with your LT </a:t>
            </a:r>
            <a:br>
              <a:rPr lang="en-GB" sz="1200" baseline="0" dirty="0"/>
            </a:br>
            <a:endParaRPr lang="en-GB" sz="1200" baseline="0" dirty="0"/>
          </a:p>
          <a:p>
            <a:endParaRPr lang="en-GB" dirty="0"/>
          </a:p>
        </p:txBody>
      </p:sp>
      <p:sp>
        <p:nvSpPr>
          <p:cNvPr id="4" name="Slide Number Placeholder 3"/>
          <p:cNvSpPr>
            <a:spLocks noGrp="1"/>
          </p:cNvSpPr>
          <p:nvPr>
            <p:ph type="sldNum" sz="quarter" idx="5"/>
          </p:nvPr>
        </p:nvSpPr>
        <p:spPr/>
        <p:txBody>
          <a:bodyPr/>
          <a:lstStyle/>
          <a:p>
            <a:fld id="{915B37CB-1801-4204-A701-180136F95936}" type="slidenum">
              <a:rPr lang="en-GB" smtClean="0"/>
              <a:t>17</a:t>
            </a:fld>
            <a:endParaRPr lang="en-GB"/>
          </a:p>
        </p:txBody>
      </p:sp>
    </p:spTree>
    <p:extLst>
      <p:ext uri="{BB962C8B-B14F-4D97-AF65-F5344CB8AC3E}">
        <p14:creationId xmlns:p14="http://schemas.microsoft.com/office/powerpoint/2010/main" val="122521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Perhaps some notes here with suggestions on how you might handle feedback </a:t>
            </a:r>
          </a:p>
        </p:txBody>
      </p:sp>
      <p:sp>
        <p:nvSpPr>
          <p:cNvPr id="4" name="Slide Number Placeholder 3"/>
          <p:cNvSpPr>
            <a:spLocks noGrp="1"/>
          </p:cNvSpPr>
          <p:nvPr>
            <p:ph type="sldNum" sz="quarter" idx="5"/>
          </p:nvPr>
        </p:nvSpPr>
        <p:spPr/>
        <p:txBody>
          <a:bodyPr/>
          <a:lstStyle/>
          <a:p>
            <a:fld id="{00942D00-D33B-6747-961F-9152114FB45F}" type="slidenum">
              <a:rPr lang="en-US" smtClean="0"/>
              <a:t>18</a:t>
            </a:fld>
            <a:endParaRPr lang="en-US"/>
          </a:p>
        </p:txBody>
      </p:sp>
    </p:spTree>
    <p:extLst>
      <p:ext uri="{BB962C8B-B14F-4D97-AF65-F5344CB8AC3E}">
        <p14:creationId xmlns:p14="http://schemas.microsoft.com/office/powerpoint/2010/main" val="241437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5B37CB-1801-4204-A701-180136F95936}" type="slidenum">
              <a:rPr lang="en-GB" smtClean="0"/>
              <a:t>3</a:t>
            </a:fld>
            <a:endParaRPr lang="en-GB"/>
          </a:p>
        </p:txBody>
      </p:sp>
    </p:spTree>
    <p:extLst>
      <p:ext uri="{BB962C8B-B14F-4D97-AF65-F5344CB8AC3E}">
        <p14:creationId xmlns:p14="http://schemas.microsoft.com/office/powerpoint/2010/main" val="188446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a:t>Agenda:</a:t>
            </a:r>
            <a:r>
              <a:rPr lang="en-GB" sz="1200" b="1" baseline="0" dirty="0"/>
              <a:t> Introduction </a:t>
            </a:r>
          </a:p>
          <a:p>
            <a:pPr marL="0" indent="0">
              <a:buFont typeface="Arial" panose="020B0604020202020204" pitchFamily="34" charset="0"/>
              <a:buNone/>
            </a:pPr>
            <a:r>
              <a:rPr lang="en-GB" sz="1200" b="1" dirty="0"/>
              <a:t>2 mins (out of 5 mins)</a:t>
            </a:r>
          </a:p>
          <a:p>
            <a:pPr marL="0" indent="0">
              <a:buFont typeface="Arial" panose="020B0604020202020204" pitchFamily="34" charset="0"/>
              <a:buNone/>
            </a:pPr>
            <a:endParaRPr lang="en-GB" sz="1200" dirty="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t>Welcome to our values workshop.</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i="1" baseline="0" dirty="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i="1" baseline="0" dirty="0"/>
              <a:t>The aim of this session is to:</a:t>
            </a:r>
          </a:p>
          <a:p>
            <a:pPr marL="800100" lvl="1" indent="-342900">
              <a:buFont typeface="Arial" panose="020B0604020202020204" pitchFamily="34" charset="0"/>
              <a:buChar char="•"/>
            </a:pPr>
            <a:r>
              <a:rPr lang="en-GB" sz="1200" dirty="0">
                <a:solidFill>
                  <a:schemeClr val="tx1"/>
                </a:solidFill>
              </a:rPr>
              <a:t>understand the Values – what they mean,</a:t>
            </a:r>
            <a:r>
              <a:rPr lang="en-GB" sz="1200" baseline="0" dirty="0">
                <a:solidFill>
                  <a:schemeClr val="tx1"/>
                </a:solidFill>
              </a:rPr>
              <a:t> and what they look like for us in our team</a:t>
            </a:r>
            <a:r>
              <a:rPr lang="en-GB" sz="1200" dirty="0">
                <a:solidFill>
                  <a:schemeClr val="tx1"/>
                </a:solidFill>
              </a:rPr>
              <a:t> </a:t>
            </a:r>
          </a:p>
          <a:p>
            <a:pPr marL="800100" lvl="1" indent="-342900">
              <a:buFont typeface="Arial" panose="020B0604020202020204" pitchFamily="34" charset="0"/>
              <a:buChar char="•"/>
            </a:pPr>
            <a:r>
              <a:rPr lang="en-GB" sz="1200" dirty="0">
                <a:solidFill>
                  <a:schemeClr val="tx1"/>
                </a:solidFill>
              </a:rPr>
              <a:t>identifying areas of strength and weakness for us – the things that</a:t>
            </a:r>
            <a:r>
              <a:rPr lang="en-GB" sz="1200" baseline="0" dirty="0">
                <a:solidFill>
                  <a:schemeClr val="tx1"/>
                </a:solidFill>
              </a:rPr>
              <a:t> are within our own ability to change, rather than broader cultural issues which we can only influence indirectly</a:t>
            </a:r>
            <a:endParaRPr lang="en-GB" sz="1200" dirty="0">
              <a:solidFill>
                <a:schemeClr val="tx1"/>
              </a:solidFill>
            </a:endParaRPr>
          </a:p>
          <a:p>
            <a:pPr marL="800100" lvl="1" indent="-342900">
              <a:buFont typeface="Arial" panose="020B0604020202020204" pitchFamily="34" charset="0"/>
              <a:buChar char="•"/>
            </a:pPr>
            <a:r>
              <a:rPr lang="en-GB" sz="1200" dirty="0">
                <a:solidFill>
                  <a:schemeClr val="tx1"/>
                </a:solidFill>
              </a:rPr>
              <a:t>selecting a few</a:t>
            </a:r>
            <a:r>
              <a:rPr lang="en-GB" sz="1200" baseline="0" dirty="0">
                <a:solidFill>
                  <a:schemeClr val="tx1"/>
                </a:solidFill>
              </a:rPr>
              <a:t> local </a:t>
            </a:r>
            <a:r>
              <a:rPr lang="en-GB" sz="1200" dirty="0">
                <a:solidFill>
                  <a:schemeClr val="tx1"/>
                </a:solidFill>
              </a:rPr>
              <a:t>behaviour change actions</a:t>
            </a: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i="1" baseline="0" dirty="0"/>
              <a:t> </a:t>
            </a:r>
            <a:endParaRPr lang="en-GB"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Let me very briefly run through the agenda and timing so you can see what’s in store.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By investing this time it will help us flourish and be successful, both individually and as a team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p>
          <a:p>
            <a:pPr algn="l" rtl="0" fontAlgn="base"/>
            <a:r>
              <a:rPr lang="en-GB" b="0" i="0" u="none" strike="noStrike" dirty="0">
                <a:solidFill>
                  <a:srgbClr val="000000"/>
                </a:solidFill>
                <a:effectLst/>
                <a:latin typeface="Calibri" panose="020F0502020204030204" pitchFamily="34" charset="0"/>
              </a:rPr>
              <a:t>The first step could be to establish some ground rules for these meetings, that will endorse the expected behaviours. </a:t>
            </a:r>
            <a:r>
              <a:rPr lang="en-US" b="0" i="0" dirty="0">
                <a:solidFill>
                  <a:srgbClr val="253967"/>
                </a:solidFill>
                <a:effectLst/>
                <a:latin typeface="Calibri" panose="020F0502020204030204" pitchFamily="34" charset="0"/>
              </a:rPr>
              <a:t>​</a:t>
            </a:r>
            <a:endParaRPr lang="en-US" b="0" i="0" dirty="0">
              <a:solidFill>
                <a:srgbClr val="253967"/>
              </a:solidFill>
              <a:effectLst/>
              <a:latin typeface="Segoe UI" panose="020B0502040204020203" pitchFamily="34" charset="0"/>
            </a:endParaRPr>
          </a:p>
          <a:p>
            <a:pPr algn="l" rtl="0" fontAlgn="base"/>
            <a:r>
              <a:rPr lang="en-GB" b="0" i="0" u="none" strike="noStrike" dirty="0">
                <a:solidFill>
                  <a:srgbClr val="000000"/>
                </a:solidFill>
                <a:effectLst/>
                <a:latin typeface="Calibri" panose="020F0502020204030204" pitchFamily="34" charset="0"/>
              </a:rPr>
              <a:t>You could include:</a:t>
            </a:r>
            <a:r>
              <a:rPr lang="en-US" b="0" i="0" dirty="0">
                <a:solidFill>
                  <a:srgbClr val="253967"/>
                </a:solidFill>
                <a:effectLst/>
                <a:latin typeface="Calibri" panose="020F0502020204030204" pitchFamily="34" charset="0"/>
              </a:rPr>
              <a:t>​</a:t>
            </a:r>
            <a:endParaRPr lang="en-US" b="0" i="0" dirty="0">
              <a:solidFill>
                <a:srgbClr val="253967"/>
              </a:solidFill>
              <a:effectLst/>
              <a:latin typeface="Segoe UI" panose="020B0502040204020203" pitchFamily="34" charset="0"/>
            </a:endParaRPr>
          </a:p>
          <a:p>
            <a:pPr algn="l" rtl="0" fontAlgn="base"/>
            <a:r>
              <a:rPr lang="en-GB" b="0" i="0" dirty="0">
                <a:solidFill>
                  <a:srgbClr val="253967"/>
                </a:solidFill>
                <a:effectLst/>
                <a:latin typeface="Calibri" panose="020F0502020204030204" pitchFamily="34" charset="0"/>
              </a:rPr>
              <a:t>​</a:t>
            </a:r>
            <a:endParaRPr lang="en-GB" b="0" i="0" dirty="0">
              <a:solidFill>
                <a:srgbClr val="253967"/>
              </a:solidFill>
              <a:effectLst/>
              <a:latin typeface="Segoe UI" panose="020B0502040204020203" pitchFamily="34" charset="0"/>
            </a:endParaRPr>
          </a:p>
          <a:p>
            <a:pPr algn="l" rtl="0" fontAlgn="base">
              <a:buFont typeface="Arial" panose="020B0604020202020204" pitchFamily="34" charset="0"/>
              <a:buChar char="•"/>
            </a:pPr>
            <a:r>
              <a:rPr lang="en-GB" b="0" i="0" u="none" strike="noStrike" dirty="0">
                <a:solidFill>
                  <a:srgbClr val="253967"/>
                </a:solidFill>
                <a:effectLst/>
                <a:latin typeface="Calibri" panose="020F0502020204030204" pitchFamily="34" charset="0"/>
              </a:rPr>
              <a:t>What sort of behaviour is acceptable at the meeting?</a:t>
            </a:r>
            <a:r>
              <a:rPr lang="en-US" b="0" i="0" dirty="0">
                <a:solidFill>
                  <a:srgbClr val="253967"/>
                </a:solidFill>
                <a:effectLst/>
                <a:latin typeface="Calibri" panose="020F0502020204030204" pitchFamily="34" charset="0"/>
              </a:rPr>
              <a:t>​</a:t>
            </a:r>
            <a:endParaRPr lang="en-US" b="0" i="0" dirty="0">
              <a:solidFill>
                <a:srgbClr val="253967"/>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253967"/>
                </a:solidFill>
                <a:effectLst/>
                <a:latin typeface="Calibri" panose="020F0502020204030204" pitchFamily="34" charset="0"/>
              </a:rPr>
              <a:t>Permission for team members to call out negative behaviours. You might like to consider your Queen Mary Bystander options </a:t>
            </a:r>
            <a:r>
              <a:rPr lang="en-GB" dirty="0">
                <a:hlinkClick r:id="rId3"/>
              </a:rPr>
              <a:t>Queen Mary Bystander - Organisational and Professional Development (qmul.ac.uk)</a:t>
            </a:r>
            <a:r>
              <a:rPr lang="en-GB" b="0" i="0" u="none" strike="noStrike" dirty="0">
                <a:solidFill>
                  <a:srgbClr val="253967"/>
                </a:solidFill>
                <a:effectLst/>
                <a:latin typeface="Calibri" panose="020F0502020204030204" pitchFamily="34" charset="0"/>
              </a:rPr>
              <a:t>*. </a:t>
            </a:r>
            <a:r>
              <a:rPr lang="en-US" b="0" i="0" dirty="0">
                <a:solidFill>
                  <a:srgbClr val="253967"/>
                </a:solidFill>
                <a:effectLst/>
                <a:latin typeface="Calibri" panose="020F0502020204030204" pitchFamily="34" charset="0"/>
              </a:rPr>
              <a:t>​</a:t>
            </a:r>
            <a:endParaRPr lang="en-US" b="0" i="0" dirty="0">
              <a:solidFill>
                <a:srgbClr val="253967"/>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253967"/>
                </a:solidFill>
                <a:effectLst/>
                <a:latin typeface="Calibri" panose="020F0502020204030204" pitchFamily="34" charset="0"/>
              </a:rPr>
              <a:t>Sharing successes: how will you do that?</a:t>
            </a:r>
            <a:r>
              <a:rPr lang="en-US" b="0" i="0" dirty="0">
                <a:solidFill>
                  <a:srgbClr val="253967"/>
                </a:solidFill>
                <a:effectLst/>
                <a:latin typeface="Calibri" panose="020F0502020204030204" pitchFamily="34" charset="0"/>
              </a:rPr>
              <a:t>​</a:t>
            </a:r>
            <a:endParaRPr lang="en-US" b="0" i="0" dirty="0">
              <a:solidFill>
                <a:srgbClr val="253967"/>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253967"/>
                </a:solidFill>
                <a:effectLst/>
                <a:latin typeface="Calibri" panose="020F0502020204030204" pitchFamily="34" charset="0"/>
              </a:rPr>
              <a:t>Space for each person’s contribution: how will you ensure that this happens?</a:t>
            </a:r>
            <a:r>
              <a:rPr lang="en-US" b="0" i="0" dirty="0">
                <a:solidFill>
                  <a:srgbClr val="253967"/>
                </a:solidFill>
                <a:effectLst/>
                <a:latin typeface="Calibri" panose="020F0502020204030204" pitchFamily="34" charset="0"/>
              </a:rPr>
              <a:t>​</a:t>
            </a:r>
            <a:endParaRPr lang="en-US" b="0" i="0" dirty="0">
              <a:solidFill>
                <a:srgbClr val="253967"/>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253967"/>
                </a:solidFill>
                <a:effectLst/>
                <a:latin typeface="Calibri" panose="020F0502020204030204" pitchFamily="34" charset="0"/>
              </a:rPr>
              <a:t>Structure to the meeting: what format will work for your team? Remember that we have meeting guidance around online meetings that will help us avoid screen-fatigue.</a:t>
            </a:r>
            <a:r>
              <a:rPr lang="en-US" b="0" i="0" dirty="0">
                <a:solidFill>
                  <a:srgbClr val="253967"/>
                </a:solidFill>
                <a:effectLst/>
                <a:latin typeface="Calibri" panose="020F0502020204030204" pitchFamily="34" charset="0"/>
              </a:rPr>
              <a:t>​</a:t>
            </a:r>
            <a:endParaRPr lang="en-US" b="0" i="0" dirty="0">
              <a:solidFill>
                <a:srgbClr val="253967"/>
              </a:solidFill>
              <a:effectLst/>
              <a:latin typeface="Arial" panose="020B0604020202020204" pitchFamily="34" charset="0"/>
            </a:endParaRPr>
          </a:p>
          <a:p>
            <a:pPr algn="l" rtl="0" fontAlgn="base"/>
            <a:r>
              <a:rPr lang="en-GB" b="0" i="0" dirty="0">
                <a:solidFill>
                  <a:srgbClr val="253967"/>
                </a:solidFill>
                <a:effectLst/>
                <a:latin typeface="Calibri" panose="020F0502020204030204" pitchFamily="34" charset="0"/>
              </a:rPr>
              <a:t>​</a:t>
            </a:r>
            <a:endParaRPr lang="en-GB" b="0" i="0" dirty="0">
              <a:solidFill>
                <a:srgbClr val="253967"/>
              </a:solidFill>
              <a:effectLst/>
              <a:latin typeface="Segoe UI" panose="020B0502040204020203" pitchFamily="34" charset="0"/>
            </a:endParaRPr>
          </a:p>
          <a:p>
            <a:pPr algn="l" rtl="0" fontAlgn="base"/>
            <a:r>
              <a:rPr lang="en-GB" b="0" i="0" u="none" strike="noStrike" dirty="0">
                <a:solidFill>
                  <a:srgbClr val="FF0000"/>
                </a:solidFill>
                <a:effectLst/>
                <a:latin typeface="Calibri" panose="020F0502020204030204" pitchFamily="34" charset="0"/>
              </a:rPr>
              <a:t>*</a:t>
            </a:r>
            <a:r>
              <a:rPr lang="en-GB" b="0" i="0" u="none" strike="noStrike" dirty="0">
                <a:solidFill>
                  <a:srgbClr val="000000"/>
                </a:solidFill>
                <a:effectLst/>
                <a:latin typeface="Calibri" panose="020F0502020204030204" pitchFamily="34" charset="0"/>
              </a:rPr>
              <a:t>For behaviours that are not in line with </a:t>
            </a:r>
            <a:r>
              <a:rPr lang="en-GB" b="0" i="1" u="none" strike="noStrike" dirty="0">
                <a:solidFill>
                  <a:srgbClr val="000000"/>
                </a:solidFill>
                <a:effectLst/>
                <a:latin typeface="Calibri" panose="020F0502020204030204" pitchFamily="34" charset="0"/>
              </a:rPr>
              <a:t>Our Values in action </a:t>
            </a:r>
            <a:r>
              <a:rPr lang="en-GB" b="0" i="0" u="none" strike="noStrike" dirty="0">
                <a:solidFill>
                  <a:srgbClr val="000000"/>
                </a:solidFill>
                <a:effectLst/>
                <a:latin typeface="Calibri" panose="020F0502020204030204" pitchFamily="34" charset="0"/>
              </a:rPr>
              <a:t>make time to discuss in your next one to one with the member of your team concerned. </a:t>
            </a:r>
            <a:endParaRPr lang="en-US" b="0" i="0" dirty="0">
              <a:solidFill>
                <a:srgbClr val="253967"/>
              </a:solidFill>
              <a:effectLst/>
              <a:latin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Let me remind you of the Values – these slides will have been sent to you prior to the workshop. The values were developed through wide consultation.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p>
          <a:p>
            <a:endParaRPr lang="en-GB" dirty="0"/>
          </a:p>
        </p:txBody>
      </p:sp>
      <p:sp>
        <p:nvSpPr>
          <p:cNvPr id="4" name="Slide Number Placeholder 3"/>
          <p:cNvSpPr>
            <a:spLocks noGrp="1"/>
          </p:cNvSpPr>
          <p:nvPr>
            <p:ph type="sldNum" sz="quarter" idx="5"/>
          </p:nvPr>
        </p:nvSpPr>
        <p:spPr/>
        <p:txBody>
          <a:bodyPr/>
          <a:lstStyle/>
          <a:p>
            <a:fld id="{915B37CB-1801-4204-A701-180136F95936}" type="slidenum">
              <a:rPr lang="en-GB" smtClean="0"/>
              <a:t>8</a:t>
            </a:fld>
            <a:endParaRPr lang="en-GB"/>
          </a:p>
        </p:txBody>
      </p:sp>
    </p:spTree>
    <p:extLst>
      <p:ext uri="{BB962C8B-B14F-4D97-AF65-F5344CB8AC3E}">
        <p14:creationId xmlns:p14="http://schemas.microsoft.com/office/powerpoint/2010/main" val="420846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942D00-D33B-6747-961F-9152114FB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77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942D00-D33B-6747-961F-9152114FB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43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942D00-D33B-6747-961F-9152114FB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44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942D00-D33B-6747-961F-9152114FB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2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942D00-D33B-6747-961F-9152114FB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402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915B37CB-1801-4204-A701-180136F95936}" type="slidenum">
              <a:rPr lang="en-GB" smtClean="0"/>
              <a:t>14</a:t>
            </a:fld>
            <a:endParaRPr lang="en-GB"/>
          </a:p>
        </p:txBody>
      </p:sp>
    </p:spTree>
    <p:extLst>
      <p:ext uri="{BB962C8B-B14F-4D97-AF65-F5344CB8AC3E}">
        <p14:creationId xmlns:p14="http://schemas.microsoft.com/office/powerpoint/2010/main" val="328970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0.xml"/><Relationship Id="rId1" Type="http://schemas.openxmlformats.org/officeDocument/2006/relationships/slideMaster" Target="../slideMasters/slideMaster2.xml"/><Relationship Id="rId6" Type="http://schemas.openxmlformats.org/officeDocument/2006/relationships/slide" Target="../slides/slide9.xml"/><Relationship Id="rId5" Type="http://schemas.openxmlformats.org/officeDocument/2006/relationships/slide" Target="../slides/slide13.xml"/><Relationship Id="rId4" Type="http://schemas.openxmlformats.org/officeDocument/2006/relationships/slide" Target="../slides/slide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4010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7171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47394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58380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970813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1482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a:t>
                      </a:r>
                      <a:endParaRPr lang="en-US" sz="80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a:t>
                      </a:r>
                      <a:endParaRPr lang="en-US" sz="80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23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Tree>
    <p:extLst>
      <p:ext uri="{BB962C8B-B14F-4D97-AF65-F5344CB8AC3E}">
        <p14:creationId xmlns:p14="http://schemas.microsoft.com/office/powerpoint/2010/main" val="2316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314357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r Values">
    <p:spTree>
      <p:nvGrpSpPr>
        <p:cNvPr id="1" name=""/>
        <p:cNvGrpSpPr/>
        <p:nvPr/>
      </p:nvGrpSpPr>
      <p:grpSpPr>
        <a:xfrm>
          <a:off x="0" y="0"/>
          <a:ext cx="0" cy="0"/>
          <a:chOff x="0" y="0"/>
          <a:chExt cx="0" cy="0"/>
        </a:xfrm>
      </p:grpSpPr>
      <p:sp>
        <p:nvSpPr>
          <p:cNvPr id="8" name="Rectangle: Rounded Corners 4">
            <a:extLst>
              <a:ext uri="{FF2B5EF4-FFF2-40B4-BE49-F238E27FC236}">
                <a16:creationId xmlns:a16="http://schemas.microsoft.com/office/drawing/2014/main" id="{11F9E035-ACD1-2B02-D249-0E11E264AAE7}"/>
              </a:ext>
            </a:extLst>
          </p:cNvPr>
          <p:cNvSpPr/>
          <p:nvPr userDrawn="1"/>
        </p:nvSpPr>
        <p:spPr>
          <a:xfrm>
            <a:off x="138503" y="136940"/>
            <a:ext cx="8866997" cy="4265859"/>
          </a:xfrm>
          <a:prstGeom prst="roundRect">
            <a:avLst>
              <a:gd name="adj" fmla="val 1471"/>
            </a:avLst>
          </a:prstGeom>
          <a:solidFill>
            <a:srgbClr val="CAE8F3"/>
          </a:solidFill>
          <a:ln w="38100">
            <a:solidFill>
              <a:srgbClr val="22779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 name="Rectangle: Rounded Corners 1">
            <a:extLst>
              <a:ext uri="{FF2B5EF4-FFF2-40B4-BE49-F238E27FC236}">
                <a16:creationId xmlns:a16="http://schemas.microsoft.com/office/drawing/2014/main" id="{D9C4C0A7-2C4D-765C-3239-E78ABE92F2E7}"/>
              </a:ext>
            </a:extLst>
          </p:cNvPr>
          <p:cNvSpPr/>
          <p:nvPr userDrawn="1"/>
        </p:nvSpPr>
        <p:spPr>
          <a:xfrm>
            <a:off x="261239" y="704030"/>
            <a:ext cx="8621523" cy="3579213"/>
          </a:xfrm>
          <a:prstGeom prst="roundRect">
            <a:avLst>
              <a:gd name="adj" fmla="val 895"/>
            </a:avLst>
          </a:prstGeom>
          <a:solidFill>
            <a:srgbClr val="FFFFF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189000" tIns="189000" rIns="2565000" bIns="189000" rtlCol="0" anchor="ctr"/>
          <a:lstStyle/>
          <a:p>
            <a:endParaRPr lang="en-GB" sz="900" b="1">
              <a:solidFill>
                <a:sysClr val="windowText" lastClr="000000"/>
              </a:solidFill>
              <a:latin typeface="Source Sans Pro" panose="020B0503030403020204" pitchFamily="34" charset="0"/>
              <a:ea typeface="Source Sans Pro" panose="020B0503030403020204" pitchFamily="34" charset="0"/>
            </a:endParaRPr>
          </a:p>
        </p:txBody>
      </p:sp>
      <p:sp>
        <p:nvSpPr>
          <p:cNvPr id="21" name="Rectangle: Rounded Corners 5">
            <a:hlinkClick r:id="rId2" action="ppaction://hlinksldjump"/>
            <a:extLst>
              <a:ext uri="{FF2B5EF4-FFF2-40B4-BE49-F238E27FC236}">
                <a16:creationId xmlns:a16="http://schemas.microsoft.com/office/drawing/2014/main" id="{5D5565F3-8743-D98D-F1C1-0C409E808238}"/>
              </a:ext>
            </a:extLst>
          </p:cNvPr>
          <p:cNvSpPr/>
          <p:nvPr userDrawn="1"/>
        </p:nvSpPr>
        <p:spPr>
          <a:xfrm>
            <a:off x="1557654" y="604652"/>
            <a:ext cx="1111753" cy="167500"/>
          </a:xfrm>
          <a:prstGeom prst="roundRect">
            <a:avLst/>
          </a:prstGeom>
          <a:gradFill flip="none" rotWithShape="1">
            <a:gsLst>
              <a:gs pos="0">
                <a:srgbClr val="096E68"/>
              </a:gs>
              <a:gs pos="100000">
                <a:srgbClr val="90CB12"/>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a:r>
              <a:rPr lang="en-US" sz="788" b="1">
                <a:latin typeface="Source Sans Pro" panose="020B0503030403020204" pitchFamily="34" charset="0"/>
                <a:ea typeface="Source Sans Pro" panose="020B0503030403020204" pitchFamily="34" charset="0"/>
              </a:rPr>
              <a:t>Proud</a:t>
            </a:r>
            <a:endParaRPr lang="en-GB" sz="788" b="1">
              <a:latin typeface="Source Sans Pro" panose="020B0503030403020204" pitchFamily="34" charset="0"/>
              <a:ea typeface="Source Sans Pro" panose="020B0503030403020204" pitchFamily="34" charset="0"/>
            </a:endParaRPr>
          </a:p>
        </p:txBody>
      </p:sp>
      <p:sp>
        <p:nvSpPr>
          <p:cNvPr id="22" name="Rectangle: Rounded Corners 5">
            <a:hlinkClick r:id="rId3" action="ppaction://hlinksldjump"/>
            <a:extLst>
              <a:ext uri="{FF2B5EF4-FFF2-40B4-BE49-F238E27FC236}">
                <a16:creationId xmlns:a16="http://schemas.microsoft.com/office/drawing/2014/main" id="{C5E83BCF-039F-D658-7FC0-5362DDB6C77B}"/>
              </a:ext>
            </a:extLst>
          </p:cNvPr>
          <p:cNvSpPr/>
          <p:nvPr userDrawn="1"/>
        </p:nvSpPr>
        <p:spPr>
          <a:xfrm>
            <a:off x="3887617" y="604650"/>
            <a:ext cx="1111753" cy="167500"/>
          </a:xfrm>
          <a:prstGeom prst="roundRect">
            <a:avLst/>
          </a:prstGeom>
          <a:gradFill flip="none" rotWithShape="1">
            <a:gsLst>
              <a:gs pos="0">
                <a:srgbClr val="DC0015"/>
              </a:gs>
              <a:gs pos="100000">
                <a:srgbClr val="EF8600"/>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a:r>
              <a:rPr lang="en-US" sz="788" b="1">
                <a:latin typeface="Source Sans Pro" panose="020B0503030403020204" pitchFamily="34" charset="0"/>
                <a:ea typeface="Source Sans Pro" panose="020B0503030403020204" pitchFamily="34" charset="0"/>
              </a:rPr>
              <a:t>Collegial</a:t>
            </a:r>
            <a:endParaRPr lang="en-GB" sz="788" b="1">
              <a:latin typeface="Source Sans Pro" panose="020B0503030403020204" pitchFamily="34" charset="0"/>
              <a:ea typeface="Source Sans Pro" panose="020B0503030403020204" pitchFamily="34" charset="0"/>
            </a:endParaRPr>
          </a:p>
        </p:txBody>
      </p:sp>
      <p:sp>
        <p:nvSpPr>
          <p:cNvPr id="23" name="Rectangle: Rounded Corners 5">
            <a:hlinkClick r:id="rId4" action="ppaction://hlinksldjump"/>
            <a:extLst>
              <a:ext uri="{FF2B5EF4-FFF2-40B4-BE49-F238E27FC236}">
                <a16:creationId xmlns:a16="http://schemas.microsoft.com/office/drawing/2014/main" id="{E1784B85-3CDA-E012-3E01-D0E794790F9E}"/>
              </a:ext>
            </a:extLst>
          </p:cNvPr>
          <p:cNvSpPr/>
          <p:nvPr userDrawn="1"/>
        </p:nvSpPr>
        <p:spPr>
          <a:xfrm>
            <a:off x="2722635" y="607140"/>
            <a:ext cx="1111753" cy="167500"/>
          </a:xfrm>
          <a:prstGeom prst="roundRect">
            <a:avLst/>
          </a:prstGeom>
          <a:gradFill flip="none" rotWithShape="1">
            <a:gsLst>
              <a:gs pos="100000">
                <a:srgbClr val="00AAEB"/>
              </a:gs>
              <a:gs pos="0">
                <a:srgbClr val="0E7167"/>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a:r>
              <a:rPr lang="en-US" sz="788" b="1">
                <a:latin typeface="Source Sans Pro" panose="020B0503030403020204" pitchFamily="34" charset="0"/>
                <a:ea typeface="Source Sans Pro" panose="020B0503030403020204" pitchFamily="34" charset="0"/>
              </a:rPr>
              <a:t>Ambitious</a:t>
            </a:r>
            <a:endParaRPr lang="en-GB" sz="788" b="1">
              <a:latin typeface="Source Sans Pro" panose="020B0503030403020204" pitchFamily="34" charset="0"/>
              <a:ea typeface="Source Sans Pro" panose="020B0503030403020204" pitchFamily="34" charset="0"/>
            </a:endParaRPr>
          </a:p>
        </p:txBody>
      </p:sp>
      <p:sp>
        <p:nvSpPr>
          <p:cNvPr id="24" name="Rectangle: Rounded Corners 5">
            <a:hlinkClick r:id="rId5" action="ppaction://hlinksldjump"/>
            <a:extLst>
              <a:ext uri="{FF2B5EF4-FFF2-40B4-BE49-F238E27FC236}">
                <a16:creationId xmlns:a16="http://schemas.microsoft.com/office/drawing/2014/main" id="{CD69EA51-ABCC-23F7-38A3-9F79FB9FB13C}"/>
              </a:ext>
            </a:extLst>
          </p:cNvPr>
          <p:cNvSpPr/>
          <p:nvPr userDrawn="1"/>
        </p:nvSpPr>
        <p:spPr>
          <a:xfrm>
            <a:off x="5052598" y="607140"/>
            <a:ext cx="1111753" cy="167500"/>
          </a:xfrm>
          <a:prstGeom prst="roundRect">
            <a:avLst/>
          </a:prstGeom>
          <a:gradFill flip="none" rotWithShape="1">
            <a:gsLst>
              <a:gs pos="0">
                <a:srgbClr val="722170"/>
              </a:gs>
              <a:gs pos="100000">
                <a:srgbClr val="F9007C"/>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a:r>
              <a:rPr lang="en-US" sz="788" b="1">
                <a:latin typeface="Source Sans Pro" panose="020B0503030403020204" pitchFamily="34" charset="0"/>
                <a:ea typeface="Source Sans Pro" panose="020B0503030403020204" pitchFamily="34" charset="0"/>
              </a:rPr>
              <a:t>Ethical</a:t>
            </a:r>
            <a:endParaRPr lang="en-GB" sz="788" b="1">
              <a:latin typeface="Source Sans Pro" panose="020B0503030403020204" pitchFamily="34" charset="0"/>
              <a:ea typeface="Source Sans Pro" panose="020B0503030403020204" pitchFamily="34" charset="0"/>
            </a:endParaRPr>
          </a:p>
        </p:txBody>
      </p:sp>
      <p:sp>
        <p:nvSpPr>
          <p:cNvPr id="25" name="Rectangle: Rounded Corners 5">
            <a:hlinkClick r:id="rId6" action="ppaction://hlinksldjump"/>
            <a:extLst>
              <a:ext uri="{FF2B5EF4-FFF2-40B4-BE49-F238E27FC236}">
                <a16:creationId xmlns:a16="http://schemas.microsoft.com/office/drawing/2014/main" id="{A8AE07E5-0126-50E7-3016-431C2819BADF}"/>
              </a:ext>
            </a:extLst>
          </p:cNvPr>
          <p:cNvSpPr/>
          <p:nvPr userDrawn="1"/>
        </p:nvSpPr>
        <p:spPr>
          <a:xfrm>
            <a:off x="392673" y="605724"/>
            <a:ext cx="1111753" cy="167500"/>
          </a:xfrm>
          <a:prstGeom prst="roundRect">
            <a:avLst/>
          </a:prstGeom>
          <a:gradFill flip="none" rotWithShape="1">
            <a:gsLst>
              <a:gs pos="0">
                <a:srgbClr val="E4007F"/>
              </a:gs>
              <a:gs pos="100000">
                <a:srgbClr val="E10313"/>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a:r>
              <a:rPr lang="en-US" sz="788" b="1">
                <a:latin typeface="Source Sans Pro" panose="020B0503030403020204" pitchFamily="34" charset="0"/>
                <a:ea typeface="Source Sans Pro" panose="020B0503030403020204" pitchFamily="34" charset="0"/>
              </a:rPr>
              <a:t>Inclusive</a:t>
            </a:r>
            <a:endParaRPr lang="en-GB" sz="788" b="1">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29B5928F-C95B-A763-4972-5C77B0EEB07D}"/>
              </a:ext>
            </a:extLst>
          </p:cNvPr>
          <p:cNvSpPr txBox="1"/>
          <p:nvPr userDrawn="1"/>
        </p:nvSpPr>
        <p:spPr>
          <a:xfrm>
            <a:off x="337933" y="228180"/>
            <a:ext cx="3941967" cy="369332"/>
          </a:xfrm>
          <a:prstGeom prst="rect">
            <a:avLst/>
          </a:prstGeom>
          <a:noFill/>
        </p:spPr>
        <p:txBody>
          <a:bodyPr wrap="square" rtlCol="0">
            <a:spAutoFit/>
          </a:bodyPr>
          <a:lstStyle/>
          <a:p>
            <a:r>
              <a:rPr lang="en-US" sz="1800" b="1">
                <a:latin typeface="Source Sans Pro" panose="020B0503030403020204" pitchFamily="34" charset="0"/>
                <a:ea typeface="Source Sans Pro" panose="020B0503030403020204" pitchFamily="34" charset="0"/>
              </a:rPr>
              <a:t>Queen Mary: Our Values In Action</a:t>
            </a:r>
            <a:endParaRPr lang="en-GB" sz="1800" b="1">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81723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nd slide_Logo">
    <p:bg>
      <p:bgPr>
        <a:solidFill>
          <a:srgbClr val="00173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a:solidFill>
                  <a:schemeClr val="bg1"/>
                </a:solidFill>
                <a:latin typeface="Arial" panose="020B0604020202020204" pitchFamily="34" charset="0"/>
                <a:cs typeface="Arial" panose="020B0604020202020204" pitchFamily="34" charset="0"/>
              </a:rPr>
              <a:t>Thank you</a:t>
            </a:r>
          </a:p>
        </p:txBody>
      </p:sp>
      <p:pic>
        <p:nvPicPr>
          <p:cNvPr id="5" name="Picture 4">
            <a:extLst>
              <a:ext uri="{FF2B5EF4-FFF2-40B4-BE49-F238E27FC236}">
                <a16:creationId xmlns:a16="http://schemas.microsoft.com/office/drawing/2014/main" id="{C702E20F-3716-337A-D998-C5B88FD44F00}"/>
              </a:ext>
            </a:extLst>
          </p:cNvPr>
          <p:cNvPicPr>
            <a:picLocks noChangeAspect="1"/>
          </p:cNvPicPr>
          <p:nvPr userDrawn="1"/>
        </p:nvPicPr>
        <p:blipFill>
          <a:blip r:embed="rId2"/>
          <a:stretch>
            <a:fillRect/>
          </a:stretch>
        </p:blipFill>
        <p:spPr>
          <a:xfrm>
            <a:off x="2283797" y="2676709"/>
            <a:ext cx="4576406" cy="1217576"/>
          </a:xfrm>
          <a:prstGeom prst="rect">
            <a:avLst/>
          </a:prstGeom>
        </p:spPr>
      </p:pic>
    </p:spTree>
    <p:extLst>
      <p:ext uri="{BB962C8B-B14F-4D97-AF65-F5344CB8AC3E}">
        <p14:creationId xmlns:p14="http://schemas.microsoft.com/office/powerpoint/2010/main" val="2263592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End slide_Logo">
    <p:bg>
      <p:bgPr>
        <a:solidFill>
          <a:srgbClr val="00173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768708-EA28-A66F-73A3-6086B3E30442}"/>
              </a:ext>
            </a:extLst>
          </p:cNvPr>
          <p:cNvPicPr>
            <a:picLocks noChangeAspect="1"/>
          </p:cNvPicPr>
          <p:nvPr userDrawn="1"/>
        </p:nvPicPr>
        <p:blipFill>
          <a:blip r:embed="rId2"/>
          <a:stretch>
            <a:fillRect/>
          </a:stretch>
        </p:blipFill>
        <p:spPr>
          <a:xfrm>
            <a:off x="2283797" y="1962962"/>
            <a:ext cx="4576406" cy="1217576"/>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9082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84004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47593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86992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68500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1.emf"/><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0EBB0CD-6FD6-D3C8-C682-ABBC4C42DBB3}"/>
              </a:ext>
            </a:extLst>
          </p:cNvPr>
          <p:cNvPicPr>
            <a:picLocks noChangeAspect="1"/>
          </p:cNvPicPr>
          <p:nvPr userDrawn="1"/>
        </p:nvPicPr>
        <p:blipFill>
          <a:blip r:embed="rId3"/>
          <a:stretch>
            <a:fillRect/>
          </a:stretch>
        </p:blipFill>
        <p:spPr>
          <a:xfrm>
            <a:off x="279400" y="265800"/>
            <a:ext cx="2498107" cy="664634"/>
          </a:xfrm>
          <a:prstGeom prst="rect">
            <a:avLst/>
          </a:prstGeom>
        </p:spPr>
      </p:pic>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17"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30C5A-D817-464C-FFAD-1719B83B6DB0}"/>
              </a:ext>
            </a:extLst>
          </p:cNvPr>
          <p:cNvPicPr>
            <a:picLocks noChangeAspect="1"/>
          </p:cNvPicPr>
          <p:nvPr userDrawn="1"/>
        </p:nvPicPr>
        <p:blipFill rotWithShape="1">
          <a:blip r:embed="rId22"/>
          <a:srcRect t="4589" b="83793"/>
          <a:stretch/>
        </p:blipFill>
        <p:spPr>
          <a:xfrm>
            <a:off x="0" y="4513006"/>
            <a:ext cx="9144211" cy="630494"/>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78185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rPr>
              <a:pPr algn="r"/>
              <a:t>‹#›</a:t>
            </a:fld>
            <a:endParaRPr lang="en-US" sz="900" b="0" i="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AB02CAE-7A86-C049-87B9-A970FEC9010C}"/>
              </a:ext>
            </a:extLst>
          </p:cNvPr>
          <p:cNvPicPr>
            <a:picLocks noChangeAspect="1"/>
          </p:cNvPicPr>
          <p:nvPr userDrawn="1"/>
        </p:nvPicPr>
        <p:blipFill>
          <a:blip r:embed="rId23"/>
          <a:stretch>
            <a:fillRect/>
          </a:stretch>
        </p:blipFill>
        <p:spPr>
          <a:xfrm>
            <a:off x="277812" y="4610515"/>
            <a:ext cx="1372413" cy="365137"/>
          </a:xfrm>
          <a:prstGeom prst="rect">
            <a:avLst/>
          </a:prstGeom>
        </p:spPr>
      </p:pic>
      <p:sp>
        <p:nvSpPr>
          <p:cNvPr id="5" name="TextBox 4">
            <a:extLst>
              <a:ext uri="{FF2B5EF4-FFF2-40B4-BE49-F238E27FC236}">
                <a16:creationId xmlns:a16="http://schemas.microsoft.com/office/drawing/2014/main" id="{CC8B171E-1D7D-D35E-5F54-D120CB4BB9AE}"/>
              </a:ext>
            </a:extLst>
          </p:cNvPr>
          <p:cNvSpPr txBox="1"/>
          <p:nvPr userDrawn="1"/>
        </p:nvSpPr>
        <p:spPr>
          <a:xfrm>
            <a:off x="3026587" y="4658976"/>
            <a:ext cx="4303059" cy="338554"/>
          </a:xfrm>
          <a:prstGeom prst="rect">
            <a:avLst/>
          </a:prstGeom>
          <a:noFill/>
        </p:spPr>
        <p:txBody>
          <a:bodyPr wrap="square" rtlCol="0">
            <a:spAutoFit/>
          </a:bodyPr>
          <a:lstStyle/>
          <a:p>
            <a:pPr algn="r"/>
            <a:r>
              <a:rPr lang="en-US" sz="1600" b="1">
                <a:solidFill>
                  <a:schemeClr val="bg1"/>
                </a:solidFill>
                <a:latin typeface="Source Sans Pro" panose="020B0503030403020204" pitchFamily="34" charset="0"/>
                <a:ea typeface="Source Sans Pro" panose="020B0503030403020204" pitchFamily="34" charset="0"/>
              </a:rPr>
              <a:t>Organisational and Professional Development</a:t>
            </a:r>
            <a:endParaRPr lang="en-US" sz="1600" b="1" i="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6" r:id="rId18"/>
    <p:sldLayoutId id="2147483887" r:id="rId19"/>
    <p:sldLayoutId id="2147483888"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3.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opd@qmul.ac.uk" TargetMode="External"/><Relationship Id="rId2" Type="http://schemas.openxmlformats.org/officeDocument/2006/relationships/hyperlink" Target="http://www.profdev.qmul.ac.uk/about-u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valuesinaction@qmul.ac.uk"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B337D1-E2F3-8326-0095-8F6492878744}"/>
              </a:ext>
            </a:extLst>
          </p:cNvPr>
          <p:cNvPicPr>
            <a:picLocks noChangeAspect="1"/>
          </p:cNvPicPr>
          <p:nvPr/>
        </p:nvPicPr>
        <p:blipFill>
          <a:blip r:embed="rId2"/>
          <a:stretch>
            <a:fillRect/>
          </a:stretch>
        </p:blipFill>
        <p:spPr>
          <a:xfrm>
            <a:off x="0" y="0"/>
            <a:ext cx="9229239" cy="5143500"/>
          </a:xfrm>
          <a:prstGeom prst="rect">
            <a:avLst/>
          </a:prstGeom>
        </p:spPr>
      </p:pic>
      <p:sp>
        <p:nvSpPr>
          <p:cNvPr id="6" name="Content Placeholder 2"/>
          <p:cNvSpPr>
            <a:spLocks noGrp="1"/>
          </p:cNvSpPr>
          <p:nvPr>
            <p:ph sz="quarter" idx="10" hasCustomPrompt="1"/>
          </p:nvPr>
        </p:nvSpPr>
        <p:spPr>
          <a:xfrm>
            <a:off x="943599" y="1311275"/>
            <a:ext cx="7870825" cy="1171575"/>
          </a:xfrm>
          <a:prstGeom prst="rect">
            <a:avLst/>
          </a:prstGeom>
        </p:spPr>
        <p:txBody>
          <a:bodyPr lIns="91440" tIns="45720" rIns="91440" bIns="45720" anchor="t"/>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sz="5400" dirty="0">
                <a:latin typeface="Source Sans Pro" panose="020B0503030403020204" pitchFamily="34" charset="0"/>
                <a:ea typeface="Source Sans Pro" panose="020B0503030403020204" pitchFamily="34" charset="0"/>
                <a:cs typeface="Arial"/>
              </a:rPr>
              <a:t>Embedding Values </a:t>
            </a:r>
          </a:p>
        </p:txBody>
      </p:sp>
      <p:sp>
        <p:nvSpPr>
          <p:cNvPr id="7" name="Content Placeholder 2"/>
          <p:cNvSpPr>
            <a:spLocks noGrp="1"/>
          </p:cNvSpPr>
          <p:nvPr>
            <p:ph sz="quarter" idx="11" hasCustomPrompt="1"/>
          </p:nvPr>
        </p:nvSpPr>
        <p:spPr>
          <a:xfrm>
            <a:off x="943598" y="2533317"/>
            <a:ext cx="7870825" cy="1171575"/>
          </a:xfrm>
          <a:prstGeom prst="rect">
            <a:avLst/>
          </a:prstGeom>
        </p:spPr>
        <p:txBody>
          <a:bodyPr lIns="91440" tIns="45720" rIns="91440" bIns="45720" anchor="t"/>
          <a:lstStyle>
            <a:lvl1pPr marL="0" indent="0">
              <a:buNone/>
              <a:defRPr sz="2000" b="0">
                <a:solidFill>
                  <a:schemeClr val="bg1"/>
                </a:solidFill>
                <a:latin typeface="Arial" panose="020B0604020202020204" pitchFamily="34" charset="0"/>
                <a:cs typeface="Arial" panose="020B0604020202020204" pitchFamily="34" charset="0"/>
              </a:defRPr>
            </a:lvl1pPr>
          </a:lstStyle>
          <a:p>
            <a:endParaRPr lang="en-US">
              <a:latin typeface="Source Sans Pro" panose="020B0503030403020204" pitchFamily="34" charset="0"/>
              <a:ea typeface="Source Sans Pro" panose="020B0503030403020204" pitchFamily="34" charset="0"/>
              <a:cs typeface="Arial"/>
            </a:endParaRPr>
          </a:p>
          <a:p>
            <a:endParaRPr lang="en-US" sz="2800">
              <a:latin typeface="Source Sans Pro" panose="020B0503030403020204" pitchFamily="34" charset="0"/>
              <a:ea typeface="Source Sans Pro" panose="020B0503030403020204" pitchFamily="34" charset="0"/>
              <a:cs typeface="Arial"/>
            </a:endParaRPr>
          </a:p>
          <a:p>
            <a:endParaRPr lang="en-US" sz="2800">
              <a:latin typeface="Source Sans Pro" panose="020B0503030403020204" pitchFamily="34" charset="0"/>
              <a:ea typeface="Source Sans Pro" panose="020B0503030403020204" pitchFamily="34" charset="0"/>
            </a:endParaRPr>
          </a:p>
        </p:txBody>
      </p:sp>
      <p:pic>
        <p:nvPicPr>
          <p:cNvPr id="4" name="Picture 3">
            <a:extLst>
              <a:ext uri="{FF2B5EF4-FFF2-40B4-BE49-F238E27FC236}">
                <a16:creationId xmlns:a16="http://schemas.microsoft.com/office/drawing/2014/main" id="{A0A9DEB7-D637-0293-F98F-9E1C9879B26A}"/>
              </a:ext>
            </a:extLst>
          </p:cNvPr>
          <p:cNvPicPr>
            <a:picLocks noChangeAspect="1"/>
          </p:cNvPicPr>
          <p:nvPr/>
        </p:nvPicPr>
        <p:blipFill>
          <a:blip r:embed="rId3"/>
          <a:stretch>
            <a:fillRect/>
          </a:stretch>
        </p:blipFill>
        <p:spPr>
          <a:xfrm>
            <a:off x="279400" y="265800"/>
            <a:ext cx="2498107" cy="664634"/>
          </a:xfrm>
          <a:prstGeom prst="rect">
            <a:avLst/>
          </a:prstGeom>
        </p:spPr>
      </p:pic>
    </p:spTree>
    <p:extLst>
      <p:ext uri="{BB962C8B-B14F-4D97-AF65-F5344CB8AC3E}">
        <p14:creationId xmlns:p14="http://schemas.microsoft.com/office/powerpoint/2010/main" val="186392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12E0CB29-6AB1-060F-86BE-63CE9611FE26}"/>
              </a:ext>
            </a:extLst>
          </p:cNvPr>
          <p:cNvSpPr/>
          <p:nvPr/>
        </p:nvSpPr>
        <p:spPr>
          <a:xfrm>
            <a:off x="1557654" y="604651"/>
            <a:ext cx="1111753" cy="252000"/>
          </a:xfrm>
          <a:prstGeom prst="roundRect">
            <a:avLst/>
          </a:prstGeom>
          <a:gradFill flip="none" rotWithShape="1">
            <a:gsLst>
              <a:gs pos="0">
                <a:srgbClr val="096E68"/>
              </a:gs>
              <a:gs pos="100000">
                <a:srgbClr val="90CB12"/>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defTabSz="685766"/>
            <a:r>
              <a:rPr lang="en-US" sz="788" b="1">
                <a:solidFill>
                  <a:prstClr val="white"/>
                </a:solidFill>
                <a:latin typeface="Source Sans Pro" panose="020B0503030403020204" pitchFamily="34" charset="0"/>
                <a:ea typeface="Source Sans Pro" panose="020B0503030403020204" pitchFamily="34" charset="0"/>
              </a:rPr>
              <a:t>Proud</a:t>
            </a:r>
            <a:endParaRPr lang="en-GB" sz="788" b="1">
              <a:solidFill>
                <a:prstClr val="white"/>
              </a:solidFill>
              <a:latin typeface="Source Sans Pro" panose="020B0503030403020204" pitchFamily="34" charset="0"/>
              <a:ea typeface="Source Sans Pro" panose="020B0503030403020204" pitchFamily="34" charset="0"/>
            </a:endParaRPr>
          </a:p>
        </p:txBody>
      </p:sp>
      <p:pic>
        <p:nvPicPr>
          <p:cNvPr id="8" name="Picture 7" descr="Diagram&#10;&#10;Description automatically generated">
            <a:extLst>
              <a:ext uri="{FF2B5EF4-FFF2-40B4-BE49-F238E27FC236}">
                <a16:creationId xmlns:a16="http://schemas.microsoft.com/office/drawing/2014/main" id="{2FE86BCA-BB28-0010-D9E4-3953A09C7558}"/>
              </a:ext>
            </a:extLst>
          </p:cNvPr>
          <p:cNvPicPr>
            <a:picLocks noChangeAspect="1"/>
          </p:cNvPicPr>
          <p:nvPr/>
        </p:nvPicPr>
        <p:blipFill>
          <a:blip r:embed="rId3"/>
          <a:stretch>
            <a:fillRect/>
          </a:stretch>
        </p:blipFill>
        <p:spPr>
          <a:xfrm>
            <a:off x="360001" y="1440000"/>
            <a:ext cx="2382637" cy="239760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A668FA80-D792-23E3-68D1-BA8118CBEE46}"/>
              </a:ext>
            </a:extLst>
          </p:cNvPr>
          <p:cNvSpPr txBox="1"/>
          <p:nvPr/>
        </p:nvSpPr>
        <p:spPr>
          <a:xfrm>
            <a:off x="3078771" y="1232923"/>
            <a:ext cx="5541354" cy="2677656"/>
          </a:xfrm>
          <a:prstGeom prst="rect">
            <a:avLst/>
          </a:prstGeom>
          <a:noFill/>
        </p:spPr>
        <p:txBody>
          <a:bodyPr wrap="square">
            <a:spAutoFit/>
          </a:bodyPr>
          <a:lstStyle/>
          <a:p>
            <a:pPr defTabSz="685766"/>
            <a:endParaRPr lang="en-US" sz="1200" b="1">
              <a:solidFill>
                <a:sysClr val="windowText" lastClr="000000"/>
              </a:solidFill>
              <a:latin typeface="Source Sans Pro" panose="020B0503030403020204" pitchFamily="34" charset="0"/>
              <a:ea typeface="Source Sans Pro" panose="020B0503030403020204" pitchFamily="34" charset="0"/>
            </a:endParaRPr>
          </a:p>
          <a:p>
            <a:pPr defTabSz="685766"/>
            <a:r>
              <a:rPr lang="en-US" sz="1200" b="1">
                <a:solidFill>
                  <a:sysClr val="windowText" lastClr="000000"/>
                </a:solidFill>
                <a:latin typeface="Source Sans Pro" panose="020B0503030403020204" pitchFamily="34" charset="0"/>
                <a:ea typeface="Source Sans Pro" panose="020B0503030403020204" pitchFamily="34" charset="0"/>
              </a:rPr>
              <a:t>For all of us, this means:</a:t>
            </a:r>
          </a:p>
          <a:p>
            <a:pPr defTabSz="685766"/>
            <a:endParaRPr lang="en-US" sz="1200" b="1">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Highlighting our own and others’ successes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Ensuring we are informed about the University’s achievements, and celebrating them widely, </a:t>
            </a:r>
            <a:r>
              <a:rPr lang="en-US" sz="1200" err="1">
                <a:solidFill>
                  <a:sysClr val="windowText" lastClr="000000"/>
                </a:solidFill>
                <a:latin typeface="Source Sans Pro" panose="020B0503030403020204" pitchFamily="34" charset="0"/>
                <a:ea typeface="Source Sans Pro" panose="020B0503030403020204" pitchFamily="34" charset="0"/>
              </a:rPr>
              <a:t>recognising</a:t>
            </a:r>
            <a:r>
              <a:rPr lang="en-US" sz="1200">
                <a:solidFill>
                  <a:sysClr val="windowText" lastClr="000000"/>
                </a:solidFill>
                <a:latin typeface="Source Sans Pro" panose="020B0503030403020204" pitchFamily="34" charset="0"/>
                <a:ea typeface="Source Sans Pro" panose="020B0503030403020204" pitchFamily="34" charset="0"/>
              </a:rPr>
              <a:t> that we are stronger together than individually</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err="1">
                <a:solidFill>
                  <a:sysClr val="windowText" lastClr="000000"/>
                </a:solidFill>
                <a:latin typeface="Source Sans Pro" panose="020B0503030403020204" pitchFamily="34" charset="0"/>
                <a:ea typeface="Source Sans Pro" panose="020B0503030403020204" pitchFamily="34" charset="0"/>
              </a:rPr>
              <a:t>Recognising</a:t>
            </a:r>
            <a:r>
              <a:rPr lang="en-US" sz="1200">
                <a:solidFill>
                  <a:sysClr val="windowText" lastClr="000000"/>
                </a:solidFill>
                <a:latin typeface="Source Sans Pro" panose="020B0503030403020204" pitchFamily="34" charset="0"/>
                <a:ea typeface="Source Sans Pro" panose="020B0503030403020204" pitchFamily="34" charset="0"/>
              </a:rPr>
              <a:t> our strengths, communicating and building on them</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Providing appropriate, healthy challenge and support to others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Holding ourselves individually and collectively accountable for our commitments</a:t>
            </a:r>
          </a:p>
          <a:p>
            <a:pPr defTabSz="685766"/>
            <a:endParaRPr lang="en-GB" sz="1200" b="1">
              <a:solidFill>
                <a:sysClr val="windowText" lastClr="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5245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3613DFA1-BBBA-B5EB-8DAA-6243B58E6ACE}"/>
              </a:ext>
            </a:extLst>
          </p:cNvPr>
          <p:cNvSpPr/>
          <p:nvPr/>
        </p:nvSpPr>
        <p:spPr>
          <a:xfrm>
            <a:off x="2722635" y="607140"/>
            <a:ext cx="1111753" cy="252000"/>
          </a:xfrm>
          <a:prstGeom prst="roundRect">
            <a:avLst/>
          </a:prstGeom>
          <a:gradFill flip="none" rotWithShape="1">
            <a:gsLst>
              <a:gs pos="100000">
                <a:srgbClr val="00AAEB"/>
              </a:gs>
              <a:gs pos="0">
                <a:srgbClr val="0E7167"/>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defTabSz="685766"/>
            <a:r>
              <a:rPr lang="en-US" sz="788" b="1">
                <a:solidFill>
                  <a:prstClr val="white"/>
                </a:solidFill>
                <a:latin typeface="Source Sans Pro" panose="020B0503030403020204" pitchFamily="34" charset="0"/>
                <a:ea typeface="Source Sans Pro" panose="020B0503030403020204" pitchFamily="34" charset="0"/>
              </a:rPr>
              <a:t>Ambitious</a:t>
            </a:r>
            <a:endParaRPr lang="en-GB" sz="788" b="1">
              <a:solidFill>
                <a:prstClr val="white"/>
              </a:solidFill>
              <a:latin typeface="Source Sans Pro" panose="020B0503030403020204" pitchFamily="34" charset="0"/>
              <a:ea typeface="Source Sans Pro" panose="020B0503030403020204" pitchFamily="34" charset="0"/>
            </a:endParaRPr>
          </a:p>
        </p:txBody>
      </p:sp>
      <p:pic>
        <p:nvPicPr>
          <p:cNvPr id="8" name="Picture 7" descr="A picture containing text, sign, businesscard&#10;&#10;Description automatically generated">
            <a:extLst>
              <a:ext uri="{FF2B5EF4-FFF2-40B4-BE49-F238E27FC236}">
                <a16:creationId xmlns:a16="http://schemas.microsoft.com/office/drawing/2014/main" id="{020ABBED-D272-6049-5D74-D28E0C6CFE5B}"/>
              </a:ext>
            </a:extLst>
          </p:cNvPr>
          <p:cNvPicPr>
            <a:picLocks noChangeAspect="1"/>
          </p:cNvPicPr>
          <p:nvPr/>
        </p:nvPicPr>
        <p:blipFill>
          <a:blip r:embed="rId3"/>
          <a:stretch>
            <a:fillRect/>
          </a:stretch>
        </p:blipFill>
        <p:spPr>
          <a:xfrm>
            <a:off x="360001" y="1440000"/>
            <a:ext cx="2399906" cy="239760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84C82FDB-1773-0B67-E646-1D2D9D6ED20E}"/>
              </a:ext>
            </a:extLst>
          </p:cNvPr>
          <p:cNvSpPr txBox="1"/>
          <p:nvPr/>
        </p:nvSpPr>
        <p:spPr>
          <a:xfrm>
            <a:off x="3078771" y="1146682"/>
            <a:ext cx="5541354" cy="2769989"/>
          </a:xfrm>
          <a:prstGeom prst="rect">
            <a:avLst/>
          </a:prstGeom>
          <a:noFill/>
        </p:spPr>
        <p:txBody>
          <a:bodyPr wrap="square">
            <a:spAutoFit/>
          </a:bodyPr>
          <a:lstStyle/>
          <a:p>
            <a:pPr defTabSz="685766"/>
            <a:r>
              <a:rPr lang="en-US" sz="1200" b="1">
                <a:solidFill>
                  <a:sysClr val="windowText" lastClr="000000"/>
                </a:solidFill>
                <a:latin typeface="Source Sans Pro" panose="020B0503030403020204" pitchFamily="34" charset="0"/>
                <a:ea typeface="Source Sans Pro" panose="020B0503030403020204" pitchFamily="34" charset="0"/>
              </a:rPr>
              <a:t>For all of us, this means:</a:t>
            </a:r>
          </a:p>
          <a:p>
            <a:pPr defTabSz="685766"/>
            <a:endParaRPr lang="en-US" sz="600" b="1">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Aiming for excellence in everything we do</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Seeking out the best available evidence to inform sustainable, timely, robust decisions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Seeking opportunities for continuous improvement, being ready to challenge the status quo</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Having the confidence to experiment with new and creative approaches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Understanding that we will sometimes fail, but having the confidence to acknowledge and learn from our mistakes and to support others to do likewise</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Focusing on outcomes rather than processes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Being clear about our priorities, to sustain successful delivery</a:t>
            </a:r>
            <a:endParaRPr lang="en-GB" sz="1200" b="1">
              <a:solidFill>
                <a:sysClr val="windowText" lastClr="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1629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698EAF4A-66D9-F358-D87F-CBC7BBD84EEF}"/>
              </a:ext>
            </a:extLst>
          </p:cNvPr>
          <p:cNvSpPr/>
          <p:nvPr/>
        </p:nvSpPr>
        <p:spPr>
          <a:xfrm>
            <a:off x="3887617" y="604650"/>
            <a:ext cx="1111753" cy="252000"/>
          </a:xfrm>
          <a:prstGeom prst="roundRect">
            <a:avLst/>
          </a:prstGeom>
          <a:gradFill flip="none" rotWithShape="1">
            <a:gsLst>
              <a:gs pos="0">
                <a:srgbClr val="DC0015"/>
              </a:gs>
              <a:gs pos="100000">
                <a:srgbClr val="EF8600"/>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defTabSz="685766"/>
            <a:r>
              <a:rPr lang="en-US" sz="788" b="1">
                <a:solidFill>
                  <a:prstClr val="white"/>
                </a:solidFill>
                <a:latin typeface="Source Sans Pro" panose="020B0503030403020204" pitchFamily="34" charset="0"/>
                <a:ea typeface="Source Sans Pro" panose="020B0503030403020204" pitchFamily="34" charset="0"/>
              </a:rPr>
              <a:t>Collegial</a:t>
            </a:r>
            <a:endParaRPr lang="en-GB" sz="788" b="1">
              <a:solidFill>
                <a:prstClr val="white"/>
              </a:solidFill>
              <a:latin typeface="Source Sans Pro" panose="020B0503030403020204" pitchFamily="34" charset="0"/>
              <a:ea typeface="Source Sans Pro" panose="020B050303040302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26829F93-E443-AB67-3BF3-1D9F415D979B}"/>
              </a:ext>
            </a:extLst>
          </p:cNvPr>
          <p:cNvPicPr>
            <a:picLocks noChangeAspect="1"/>
          </p:cNvPicPr>
          <p:nvPr/>
        </p:nvPicPr>
        <p:blipFill>
          <a:blip r:embed="rId3"/>
          <a:stretch>
            <a:fillRect/>
          </a:stretch>
        </p:blipFill>
        <p:spPr>
          <a:xfrm>
            <a:off x="360000" y="1440000"/>
            <a:ext cx="2411614" cy="239760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E6960BDE-4581-3725-CD1A-A7968366DB24}"/>
              </a:ext>
            </a:extLst>
          </p:cNvPr>
          <p:cNvSpPr txBox="1"/>
          <p:nvPr/>
        </p:nvSpPr>
        <p:spPr>
          <a:xfrm>
            <a:off x="3066071" y="1165731"/>
            <a:ext cx="5541354" cy="2862322"/>
          </a:xfrm>
          <a:prstGeom prst="rect">
            <a:avLst/>
          </a:prstGeom>
          <a:noFill/>
        </p:spPr>
        <p:txBody>
          <a:bodyPr wrap="square">
            <a:spAutoFit/>
          </a:bodyPr>
          <a:lstStyle/>
          <a:p>
            <a:pPr defTabSz="685766"/>
            <a:r>
              <a:rPr lang="en-US" sz="1200" b="1">
                <a:solidFill>
                  <a:sysClr val="windowText" lastClr="000000"/>
                </a:solidFill>
                <a:latin typeface="Source Sans Pro" panose="020B0503030403020204" pitchFamily="34" charset="0"/>
                <a:ea typeface="Source Sans Pro" panose="020B0503030403020204" pitchFamily="34" charset="0"/>
              </a:rPr>
              <a:t>For all of us, this means:</a:t>
            </a:r>
          </a:p>
          <a:p>
            <a:pPr defTabSz="685766"/>
            <a:endParaRPr lang="en-US" sz="600" b="1">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Working collaboratively, building strong partnerships across Queen Mary and beyond, to resolve major challenges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Seeking to understand academic and professional services challenges so that we can build healthy, productive working relationships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Being prepared to, and feeling comfortable to, share ideas as well as offering constructive challenge when appropriate</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Listening to and acting on constructive and supportive feedback</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Working with others to resolve issues respectfully, and committing to the decisions and outcomes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6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Actively supporting and endorsing each others' work and being committed to each others' success</a:t>
            </a:r>
            <a:endParaRPr lang="en-GB" sz="1200" b="1">
              <a:solidFill>
                <a:sysClr val="windowText" lastClr="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4434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2088E2AD-BF93-CA93-74FE-828403828913}"/>
              </a:ext>
            </a:extLst>
          </p:cNvPr>
          <p:cNvSpPr/>
          <p:nvPr/>
        </p:nvSpPr>
        <p:spPr>
          <a:xfrm>
            <a:off x="5052598" y="607140"/>
            <a:ext cx="1111753" cy="252000"/>
          </a:xfrm>
          <a:prstGeom prst="roundRect">
            <a:avLst/>
          </a:prstGeom>
          <a:gradFill flip="none" rotWithShape="1">
            <a:gsLst>
              <a:gs pos="0">
                <a:srgbClr val="722170"/>
              </a:gs>
              <a:gs pos="100000">
                <a:srgbClr val="F9007C"/>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defTabSz="685766"/>
            <a:r>
              <a:rPr lang="en-US" sz="788" b="1">
                <a:solidFill>
                  <a:prstClr val="white"/>
                </a:solidFill>
                <a:latin typeface="Source Sans Pro" panose="020B0503030403020204" pitchFamily="34" charset="0"/>
                <a:ea typeface="Source Sans Pro" panose="020B0503030403020204" pitchFamily="34" charset="0"/>
              </a:rPr>
              <a:t>Ethical</a:t>
            </a:r>
            <a:endParaRPr lang="en-GB" sz="788" b="1">
              <a:solidFill>
                <a:prstClr val="white"/>
              </a:solidFill>
              <a:latin typeface="Source Sans Pro" panose="020B0503030403020204" pitchFamily="34" charset="0"/>
              <a:ea typeface="Source Sans Pro" panose="020B0503030403020204" pitchFamily="34" charset="0"/>
            </a:endParaRPr>
          </a:p>
        </p:txBody>
      </p:sp>
      <p:pic>
        <p:nvPicPr>
          <p:cNvPr id="10" name="Picture 9" descr="A picture containing arrow&#10;&#10;Description automatically generated">
            <a:extLst>
              <a:ext uri="{FF2B5EF4-FFF2-40B4-BE49-F238E27FC236}">
                <a16:creationId xmlns:a16="http://schemas.microsoft.com/office/drawing/2014/main" id="{5FDDE2E1-9D73-62D7-8B50-C4D14C282FBB}"/>
              </a:ext>
            </a:extLst>
          </p:cNvPr>
          <p:cNvPicPr>
            <a:picLocks noChangeAspect="1"/>
          </p:cNvPicPr>
          <p:nvPr/>
        </p:nvPicPr>
        <p:blipFill>
          <a:blip r:embed="rId3"/>
          <a:stretch>
            <a:fillRect/>
          </a:stretch>
        </p:blipFill>
        <p:spPr>
          <a:xfrm>
            <a:off x="360001" y="1440000"/>
            <a:ext cx="2399906" cy="2397600"/>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72FE0098-57AE-B73B-0064-663D4D1F33E6}"/>
              </a:ext>
            </a:extLst>
          </p:cNvPr>
          <p:cNvSpPr txBox="1"/>
          <p:nvPr/>
        </p:nvSpPr>
        <p:spPr>
          <a:xfrm>
            <a:off x="3072421" y="1048256"/>
            <a:ext cx="5541354" cy="3046988"/>
          </a:xfrm>
          <a:prstGeom prst="rect">
            <a:avLst/>
          </a:prstGeom>
          <a:noFill/>
        </p:spPr>
        <p:txBody>
          <a:bodyPr wrap="square">
            <a:spAutoFit/>
          </a:bodyPr>
          <a:lstStyle/>
          <a:p>
            <a:pPr defTabSz="685766"/>
            <a:r>
              <a:rPr lang="en-US" sz="1200" b="1">
                <a:solidFill>
                  <a:sysClr val="windowText" lastClr="000000"/>
                </a:solidFill>
                <a:latin typeface="Source Sans Pro" panose="020B0503030403020204" pitchFamily="34" charset="0"/>
                <a:ea typeface="Source Sans Pro" panose="020B0503030403020204" pitchFamily="34" charset="0"/>
              </a:rPr>
              <a:t>For all of us, this means:</a:t>
            </a:r>
          </a:p>
          <a:p>
            <a:pPr defTabSz="685766"/>
            <a:endParaRPr lang="en-US" sz="1200" b="1">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Demonstrating Queen Mary Values through both our work and our </a:t>
            </a:r>
            <a:r>
              <a:rPr lang="en-US" sz="1200" err="1">
                <a:solidFill>
                  <a:sysClr val="windowText" lastClr="000000"/>
                </a:solidFill>
                <a:latin typeface="Source Sans Pro" panose="020B0503030403020204" pitchFamily="34" charset="0"/>
                <a:ea typeface="Source Sans Pro" panose="020B0503030403020204" pitchFamily="34" charset="0"/>
              </a:rPr>
              <a:t>behaviours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Acting with integrity at all times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Seeking out, implementing and championing good practice</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Understanding our own capacity and capability to deliver</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Accepting personal responsibility for resolving issues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Understanding our impact on others, including our partners and stakeholders</a:t>
            </a:r>
            <a:br>
              <a:rPr lang="en-US" sz="1200">
                <a:solidFill>
                  <a:sysClr val="windowText" lastClr="000000"/>
                </a:solidFill>
                <a:latin typeface="Source Sans Pro" panose="020B0503030403020204" pitchFamily="34" charset="0"/>
                <a:ea typeface="Source Sans Pro" panose="020B0503030403020204" pitchFamily="34" charset="0"/>
              </a:rPr>
            </a:br>
            <a:endParaRPr lang="en-US" sz="120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a:solidFill>
                  <a:sysClr val="windowText" lastClr="000000"/>
                </a:solidFill>
                <a:latin typeface="Source Sans Pro" panose="020B0503030403020204" pitchFamily="34" charset="0"/>
                <a:ea typeface="Source Sans Pro" panose="020B0503030403020204" pitchFamily="34" charset="0"/>
              </a:rPr>
              <a:t>Building a supportive network to identify when we, or others, need help</a:t>
            </a:r>
          </a:p>
          <a:p>
            <a:pPr defTabSz="685766"/>
            <a:endParaRPr lang="en-GB" sz="1200" b="1">
              <a:solidFill>
                <a:sysClr val="windowText" lastClr="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9144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74927-42A1-4C9B-8620-8E363D6E88F3}"/>
              </a:ext>
            </a:extLst>
          </p:cNvPr>
          <p:cNvSpPr>
            <a:spLocks noGrp="1"/>
          </p:cNvSpPr>
          <p:nvPr>
            <p:ph sz="quarter" idx="10"/>
          </p:nvPr>
        </p:nvSpPr>
        <p:spPr>
          <a:xfrm>
            <a:off x="92812" y="96072"/>
            <a:ext cx="8672097" cy="370019"/>
          </a:xfrm>
        </p:spPr>
        <p:txBody>
          <a:bodyPr/>
          <a:lstStyle/>
          <a:p>
            <a:r>
              <a:rPr lang="en-GB" sz="1800">
                <a:latin typeface="Source Sans Pro" panose="020B0503030403020204" pitchFamily="34" charset="0"/>
                <a:ea typeface="Source Sans Pro" panose="020B0503030403020204" pitchFamily="34" charset="0"/>
              </a:rPr>
              <a:t>Where will you use the Values?</a:t>
            </a:r>
          </a:p>
        </p:txBody>
      </p:sp>
      <p:grpSp>
        <p:nvGrpSpPr>
          <p:cNvPr id="4" name="Group 3">
            <a:extLst>
              <a:ext uri="{FF2B5EF4-FFF2-40B4-BE49-F238E27FC236}">
                <a16:creationId xmlns:a16="http://schemas.microsoft.com/office/drawing/2014/main" id="{EF551D84-C427-4524-8A1B-C86909917600}"/>
              </a:ext>
            </a:extLst>
          </p:cNvPr>
          <p:cNvGrpSpPr/>
          <p:nvPr/>
        </p:nvGrpSpPr>
        <p:grpSpPr>
          <a:xfrm>
            <a:off x="3275351" y="689550"/>
            <a:ext cx="3145850" cy="3578535"/>
            <a:chOff x="3628399" y="872598"/>
            <a:chExt cx="4915325" cy="5602470"/>
          </a:xfrm>
        </p:grpSpPr>
        <p:sp>
          <p:nvSpPr>
            <p:cNvPr id="5" name="Freeform: Shape 4">
              <a:extLst>
                <a:ext uri="{FF2B5EF4-FFF2-40B4-BE49-F238E27FC236}">
                  <a16:creationId xmlns:a16="http://schemas.microsoft.com/office/drawing/2014/main" id="{9FD85228-6DD5-4DF7-884A-C253D0EEACFA}"/>
                </a:ext>
              </a:extLst>
            </p:cNvPr>
            <p:cNvSpPr/>
            <p:nvPr/>
          </p:nvSpPr>
          <p:spPr>
            <a:xfrm rot="5400000">
              <a:off x="3620730" y="3818596"/>
              <a:ext cx="1934776" cy="1915986"/>
            </a:xfrm>
            <a:custGeom>
              <a:avLst/>
              <a:gdLst>
                <a:gd name="connsiteX0" fmla="*/ 0 w 2030229"/>
                <a:gd name="connsiteY0" fmla="*/ 345012 h 2010512"/>
                <a:gd name="connsiteX1" fmla="*/ 157253 w 2030229"/>
                <a:gd name="connsiteY1" fmla="*/ 304880 h 2010512"/>
                <a:gd name="connsiteX2" fmla="*/ 563559 w 2030229"/>
                <a:gd name="connsiteY2" fmla="*/ 33600 h 2010512"/>
                <a:gd name="connsiteX3" fmla="*/ 590457 w 2030229"/>
                <a:gd name="connsiteY3" fmla="*/ 0 h 2010512"/>
                <a:gd name="connsiteX4" fmla="*/ 2030229 w 2030229"/>
                <a:gd name="connsiteY4" fmla="*/ 831253 h 2010512"/>
                <a:gd name="connsiteX5" fmla="*/ 1955723 w 2030229"/>
                <a:gd name="connsiteY5" fmla="*/ 946464 h 2010512"/>
                <a:gd name="connsiteX6" fmla="*/ 181717 w 2030229"/>
                <a:gd name="connsiteY6" fmla="*/ 1996032 h 2010512"/>
                <a:gd name="connsiteX7" fmla="*/ 0 w 2030229"/>
                <a:gd name="connsiteY7" fmla="*/ 2010512 h 2010512"/>
                <a:gd name="connsiteX8" fmla="*/ 0 w 2030229"/>
                <a:gd name="connsiteY8" fmla="*/ 345012 h 201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229" h="2010512">
                  <a:moveTo>
                    <a:pt x="0" y="345012"/>
                  </a:moveTo>
                  <a:lnTo>
                    <a:pt x="157253" y="304880"/>
                  </a:lnTo>
                  <a:cubicBezTo>
                    <a:pt x="310843" y="251696"/>
                    <a:pt x="451618" y="159839"/>
                    <a:pt x="563559" y="33600"/>
                  </a:cubicBezTo>
                  <a:lnTo>
                    <a:pt x="590457" y="0"/>
                  </a:lnTo>
                  <a:lnTo>
                    <a:pt x="2030229" y="831253"/>
                  </a:lnTo>
                  <a:lnTo>
                    <a:pt x="1955723" y="946464"/>
                  </a:lnTo>
                  <a:cubicBezTo>
                    <a:pt x="1525071" y="1543604"/>
                    <a:pt x="874565" y="1909314"/>
                    <a:pt x="181717" y="1996032"/>
                  </a:cubicBezTo>
                  <a:lnTo>
                    <a:pt x="0" y="2010512"/>
                  </a:lnTo>
                  <a:lnTo>
                    <a:pt x="0" y="345012"/>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sp>
          <p:nvSpPr>
            <p:cNvPr id="6" name="Freeform: Shape 5">
              <a:extLst>
                <a:ext uri="{FF2B5EF4-FFF2-40B4-BE49-F238E27FC236}">
                  <a16:creationId xmlns:a16="http://schemas.microsoft.com/office/drawing/2014/main" id="{99A1F4B6-D526-4BE7-9A5E-B8DB7E4BED41}"/>
                </a:ext>
              </a:extLst>
            </p:cNvPr>
            <p:cNvSpPr/>
            <p:nvPr/>
          </p:nvSpPr>
          <p:spPr>
            <a:xfrm rot="19800000">
              <a:off x="4915764" y="4559331"/>
              <a:ext cx="1978014" cy="1915737"/>
            </a:xfrm>
            <a:custGeom>
              <a:avLst/>
              <a:gdLst>
                <a:gd name="connsiteX0" fmla="*/ 2075599 w 2075600"/>
                <a:gd name="connsiteY0" fmla="*/ 386783 h 2010250"/>
                <a:gd name="connsiteX1" fmla="*/ 2075600 w 2075600"/>
                <a:gd name="connsiteY1" fmla="*/ 2010250 h 2010250"/>
                <a:gd name="connsiteX2" fmla="*/ 1848512 w 2075600"/>
                <a:gd name="connsiteY2" fmla="*/ 1992156 h 2010250"/>
                <a:gd name="connsiteX3" fmla="*/ 74506 w 2075600"/>
                <a:gd name="connsiteY3" fmla="*/ 942588 h 2010250"/>
                <a:gd name="connsiteX4" fmla="*/ 0 w 2075600"/>
                <a:gd name="connsiteY4" fmla="*/ 827377 h 2010250"/>
                <a:gd name="connsiteX5" fmla="*/ 1433058 w 2075600"/>
                <a:gd name="connsiteY5" fmla="*/ 0 h 2010250"/>
                <a:gd name="connsiteX6" fmla="*/ 1492071 w 2075600"/>
                <a:gd name="connsiteY6" fmla="*/ 73720 h 2010250"/>
                <a:gd name="connsiteX7" fmla="*/ 2055644 w 2075600"/>
                <a:gd name="connsiteY7" fmla="*/ 385136 h 2010250"/>
                <a:gd name="connsiteX8" fmla="*/ 2075599 w 2075600"/>
                <a:gd name="connsiteY8" fmla="*/ 386783 h 20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600" h="2010250">
                  <a:moveTo>
                    <a:pt x="2075599" y="386783"/>
                  </a:moveTo>
                  <a:lnTo>
                    <a:pt x="2075600" y="2010250"/>
                  </a:lnTo>
                  <a:lnTo>
                    <a:pt x="1848512" y="1992156"/>
                  </a:lnTo>
                  <a:cubicBezTo>
                    <a:pt x="1155664" y="1905438"/>
                    <a:pt x="505158" y="1539727"/>
                    <a:pt x="74506" y="942588"/>
                  </a:cubicBezTo>
                  <a:lnTo>
                    <a:pt x="0" y="827377"/>
                  </a:lnTo>
                  <a:lnTo>
                    <a:pt x="1433058" y="0"/>
                  </a:lnTo>
                  <a:lnTo>
                    <a:pt x="1492071" y="73720"/>
                  </a:lnTo>
                  <a:cubicBezTo>
                    <a:pt x="1641325" y="242037"/>
                    <a:pt x="1841840" y="349234"/>
                    <a:pt x="2055644" y="385136"/>
                  </a:cubicBezTo>
                  <a:lnTo>
                    <a:pt x="2075599" y="386783"/>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sp>
          <p:nvSpPr>
            <p:cNvPr id="7" name="Freeform: Shape 6">
              <a:extLst>
                <a:ext uri="{FF2B5EF4-FFF2-40B4-BE49-F238E27FC236}">
                  <a16:creationId xmlns:a16="http://schemas.microsoft.com/office/drawing/2014/main" id="{393431D3-91DC-44C6-B88B-05311D0CF0ED}"/>
                </a:ext>
              </a:extLst>
            </p:cNvPr>
            <p:cNvSpPr/>
            <p:nvPr/>
          </p:nvSpPr>
          <p:spPr>
            <a:xfrm rot="5400000">
              <a:off x="3605381" y="1616573"/>
              <a:ext cx="1973588" cy="1927551"/>
            </a:xfrm>
            <a:custGeom>
              <a:avLst/>
              <a:gdLst>
                <a:gd name="connsiteX0" fmla="*/ 0 w 2070955"/>
                <a:gd name="connsiteY0" fmla="*/ 812703 h 2022648"/>
                <a:gd name="connsiteX1" fmla="*/ 1407644 w 2070955"/>
                <a:gd name="connsiteY1" fmla="*/ 0 h 2022648"/>
                <a:gd name="connsiteX2" fmla="*/ 1422940 w 2070955"/>
                <a:gd name="connsiteY2" fmla="*/ 21852 h 2022648"/>
                <a:gd name="connsiteX3" fmla="*/ 1681628 w 2070955"/>
                <a:gd name="connsiteY3" fmla="*/ 238983 h 2022648"/>
                <a:gd name="connsiteX4" fmla="*/ 1999013 w 2070955"/>
                <a:gd name="connsiteY4" fmla="*/ 354448 h 2022648"/>
                <a:gd name="connsiteX5" fmla="*/ 2070955 w 2070955"/>
                <a:gd name="connsiteY5" fmla="*/ 360730 h 2022648"/>
                <a:gd name="connsiteX6" fmla="*/ 2070955 w 2070955"/>
                <a:gd name="connsiteY6" fmla="*/ 2022648 h 2022648"/>
                <a:gd name="connsiteX7" fmla="*/ 2040449 w 2070955"/>
                <a:gd name="connsiteY7" fmla="*/ 2022315 h 2022648"/>
                <a:gd name="connsiteX8" fmla="*/ 896705 w 2070955"/>
                <a:gd name="connsiteY8" fmla="*/ 1679999 h 2022648"/>
                <a:gd name="connsiteX9" fmla="*/ 28381 w 2070955"/>
                <a:gd name="connsiteY9" fmla="*/ 860648 h 2022648"/>
                <a:gd name="connsiteX10" fmla="*/ 0 w 2070955"/>
                <a:gd name="connsiteY10" fmla="*/ 812703 h 202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0955" h="2022648">
                  <a:moveTo>
                    <a:pt x="0" y="812703"/>
                  </a:moveTo>
                  <a:lnTo>
                    <a:pt x="1407644" y="0"/>
                  </a:lnTo>
                  <a:lnTo>
                    <a:pt x="1422940" y="21852"/>
                  </a:lnTo>
                  <a:cubicBezTo>
                    <a:pt x="1493767" y="106593"/>
                    <a:pt x="1580421" y="180551"/>
                    <a:pt x="1681628" y="238983"/>
                  </a:cubicBezTo>
                  <a:cubicBezTo>
                    <a:pt x="1782835" y="297415"/>
                    <a:pt x="1890212" y="335480"/>
                    <a:pt x="1999013" y="354448"/>
                  </a:cubicBezTo>
                  <a:lnTo>
                    <a:pt x="2070955" y="360730"/>
                  </a:lnTo>
                  <a:lnTo>
                    <a:pt x="2070955" y="2022648"/>
                  </a:lnTo>
                  <a:lnTo>
                    <a:pt x="2040449" y="2022315"/>
                  </a:lnTo>
                  <a:cubicBezTo>
                    <a:pt x="1649948" y="2000299"/>
                    <a:pt x="1258554" y="1888913"/>
                    <a:pt x="896705" y="1679999"/>
                  </a:cubicBezTo>
                  <a:cubicBezTo>
                    <a:pt x="534857" y="1471085"/>
                    <a:pt x="242696" y="1187823"/>
                    <a:pt x="28381" y="860648"/>
                  </a:cubicBezTo>
                  <a:lnTo>
                    <a:pt x="0" y="812703"/>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sp>
          <p:nvSpPr>
            <p:cNvPr id="8" name="Freeform: Shape 7">
              <a:extLst>
                <a:ext uri="{FF2B5EF4-FFF2-40B4-BE49-F238E27FC236}">
                  <a16:creationId xmlns:a16="http://schemas.microsoft.com/office/drawing/2014/main" id="{D77D1096-63EE-4D0F-8B09-90136799ECB6}"/>
                </a:ext>
              </a:extLst>
            </p:cNvPr>
            <p:cNvSpPr/>
            <p:nvPr/>
          </p:nvSpPr>
          <p:spPr>
            <a:xfrm rot="5400000">
              <a:off x="6650973" y="3835448"/>
              <a:ext cx="1918985" cy="1866491"/>
            </a:xfrm>
            <a:custGeom>
              <a:avLst/>
              <a:gdLst>
                <a:gd name="connsiteX0" fmla="*/ 0 w 2013658"/>
                <a:gd name="connsiteY0" fmla="*/ 0 h 1958574"/>
                <a:gd name="connsiteX1" fmla="*/ 10342 w 2013658"/>
                <a:gd name="connsiteY1" fmla="*/ 113 h 1958574"/>
                <a:gd name="connsiteX2" fmla="*/ 1154083 w 2013658"/>
                <a:gd name="connsiteY2" fmla="*/ 342428 h 1958574"/>
                <a:gd name="connsiteX3" fmla="*/ 1884544 w 2013658"/>
                <a:gd name="connsiteY3" fmla="*/ 970989 h 1958574"/>
                <a:gd name="connsiteX4" fmla="*/ 2013658 w 2013658"/>
                <a:gd name="connsiteY4" fmla="*/ 1149671 h 1958574"/>
                <a:gd name="connsiteX5" fmla="*/ 612594 w 2013658"/>
                <a:gd name="connsiteY5" fmla="*/ 1958574 h 1958574"/>
                <a:gd name="connsiteX6" fmla="*/ 582678 w 2013658"/>
                <a:gd name="connsiteY6" fmla="*/ 1915834 h 1958574"/>
                <a:gd name="connsiteX7" fmla="*/ 323990 w 2013658"/>
                <a:gd name="connsiteY7" fmla="*/ 1698703 h 1958574"/>
                <a:gd name="connsiteX8" fmla="*/ 6605 w 2013658"/>
                <a:gd name="connsiteY8" fmla="*/ 1583238 h 1958574"/>
                <a:gd name="connsiteX9" fmla="*/ 0 w 2013658"/>
                <a:gd name="connsiteY9" fmla="*/ 1582661 h 1958574"/>
                <a:gd name="connsiteX10" fmla="*/ 0 w 2013658"/>
                <a:gd name="connsiteY10" fmla="*/ 0 h 195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3658" h="1958574">
                  <a:moveTo>
                    <a:pt x="0" y="0"/>
                  </a:moveTo>
                  <a:lnTo>
                    <a:pt x="10342" y="113"/>
                  </a:lnTo>
                  <a:cubicBezTo>
                    <a:pt x="400841" y="22128"/>
                    <a:pt x="792235" y="133515"/>
                    <a:pt x="1154083" y="342428"/>
                  </a:cubicBezTo>
                  <a:cubicBezTo>
                    <a:pt x="1443563" y="509559"/>
                    <a:pt x="1688441" y="724274"/>
                    <a:pt x="1884544" y="970989"/>
                  </a:cubicBezTo>
                  <a:lnTo>
                    <a:pt x="2013658" y="1149671"/>
                  </a:lnTo>
                  <a:lnTo>
                    <a:pt x="612594" y="1958574"/>
                  </a:lnTo>
                  <a:lnTo>
                    <a:pt x="582678" y="1915834"/>
                  </a:lnTo>
                  <a:cubicBezTo>
                    <a:pt x="511850" y="1831093"/>
                    <a:pt x="425197" y="1757135"/>
                    <a:pt x="323990" y="1698703"/>
                  </a:cubicBezTo>
                  <a:cubicBezTo>
                    <a:pt x="222783" y="1640271"/>
                    <a:pt x="115406" y="1602206"/>
                    <a:pt x="6605" y="1583238"/>
                  </a:cubicBezTo>
                  <a:lnTo>
                    <a:pt x="0" y="1582661"/>
                  </a:lnTo>
                  <a:lnTo>
                    <a:pt x="0" y="0"/>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sp>
          <p:nvSpPr>
            <p:cNvPr id="9" name="Freeform: Shape 8">
              <a:extLst>
                <a:ext uri="{FF2B5EF4-FFF2-40B4-BE49-F238E27FC236}">
                  <a16:creationId xmlns:a16="http://schemas.microsoft.com/office/drawing/2014/main" id="{67BCA23F-1FE9-4739-9818-89972BDB0B24}"/>
                </a:ext>
              </a:extLst>
            </p:cNvPr>
            <p:cNvSpPr/>
            <p:nvPr/>
          </p:nvSpPr>
          <p:spPr>
            <a:xfrm rot="5400000">
              <a:off x="6629230" y="1652650"/>
              <a:ext cx="1953995" cy="1874993"/>
            </a:xfrm>
            <a:custGeom>
              <a:avLst/>
              <a:gdLst>
                <a:gd name="connsiteX0" fmla="*/ 0 w 2050396"/>
                <a:gd name="connsiteY0" fmla="*/ 1180864 h 1967496"/>
                <a:gd name="connsiteX1" fmla="*/ 74506 w 2050396"/>
                <a:gd name="connsiteY1" fmla="*/ 1065653 h 1967496"/>
                <a:gd name="connsiteX2" fmla="*/ 1848513 w 2050396"/>
                <a:gd name="connsiteY2" fmla="*/ 16086 h 1967496"/>
                <a:gd name="connsiteX3" fmla="*/ 2050396 w 2050396"/>
                <a:gd name="connsiteY3" fmla="*/ 0 h 1967496"/>
                <a:gd name="connsiteX4" fmla="*/ 2050395 w 2050396"/>
                <a:gd name="connsiteY4" fmla="*/ 1576966 h 1967496"/>
                <a:gd name="connsiteX5" fmla="*/ 1985073 w 2050396"/>
                <a:gd name="connsiteY5" fmla="*/ 1582361 h 1967496"/>
                <a:gd name="connsiteX6" fmla="*/ 1421499 w 2050396"/>
                <a:gd name="connsiteY6" fmla="*/ 1893777 h 1967496"/>
                <a:gd name="connsiteX7" fmla="*/ 1362486 w 2050396"/>
                <a:gd name="connsiteY7" fmla="*/ 1967496 h 1967496"/>
                <a:gd name="connsiteX8" fmla="*/ 0 w 2050396"/>
                <a:gd name="connsiteY8" fmla="*/ 1180864 h 196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96" h="1967496">
                  <a:moveTo>
                    <a:pt x="0" y="1180864"/>
                  </a:moveTo>
                  <a:lnTo>
                    <a:pt x="74506" y="1065653"/>
                  </a:lnTo>
                  <a:cubicBezTo>
                    <a:pt x="505158" y="468514"/>
                    <a:pt x="1155665" y="102803"/>
                    <a:pt x="1848513" y="16086"/>
                  </a:cubicBezTo>
                  <a:lnTo>
                    <a:pt x="2050396" y="0"/>
                  </a:lnTo>
                  <a:lnTo>
                    <a:pt x="2050395" y="1576966"/>
                  </a:lnTo>
                  <a:lnTo>
                    <a:pt x="1985073" y="1582361"/>
                  </a:lnTo>
                  <a:cubicBezTo>
                    <a:pt x="1771268" y="1618262"/>
                    <a:pt x="1570753" y="1725459"/>
                    <a:pt x="1421499" y="1893777"/>
                  </a:cubicBezTo>
                  <a:lnTo>
                    <a:pt x="1362486" y="1967496"/>
                  </a:lnTo>
                  <a:lnTo>
                    <a:pt x="0" y="1180864"/>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sp>
          <p:nvSpPr>
            <p:cNvPr id="10" name="Freeform: Shape 9">
              <a:extLst>
                <a:ext uri="{FF2B5EF4-FFF2-40B4-BE49-F238E27FC236}">
                  <a16:creationId xmlns:a16="http://schemas.microsoft.com/office/drawing/2014/main" id="{9413BBE5-AA40-4B7E-9294-B66BEC7745D2}"/>
                </a:ext>
              </a:extLst>
            </p:cNvPr>
            <p:cNvSpPr/>
            <p:nvPr/>
          </p:nvSpPr>
          <p:spPr>
            <a:xfrm rot="19800000">
              <a:off x="5333850" y="872598"/>
              <a:ext cx="1910759" cy="1875243"/>
            </a:xfrm>
            <a:custGeom>
              <a:avLst/>
              <a:gdLst>
                <a:gd name="connsiteX0" fmla="*/ 2005027 w 2005027"/>
                <a:gd name="connsiteY0" fmla="*/ 1177249 h 1967758"/>
                <a:gd name="connsiteX1" fmla="*/ 635826 w 2005027"/>
                <a:gd name="connsiteY1" fmla="*/ 1967758 h 1967758"/>
                <a:gd name="connsiteX2" fmla="*/ 608929 w 2005027"/>
                <a:gd name="connsiteY2" fmla="*/ 1934157 h 1967758"/>
                <a:gd name="connsiteX3" fmla="*/ 45355 w 2005027"/>
                <a:gd name="connsiteY3" fmla="*/ 1622741 h 1967758"/>
                <a:gd name="connsiteX4" fmla="*/ 1 w 2005027"/>
                <a:gd name="connsiteY4" fmla="*/ 1618996 h 1967758"/>
                <a:gd name="connsiteX5" fmla="*/ 0 w 2005027"/>
                <a:gd name="connsiteY5" fmla="*/ 0 h 1967758"/>
                <a:gd name="connsiteX6" fmla="*/ 156514 w 2005027"/>
                <a:gd name="connsiteY6" fmla="*/ 12471 h 1967758"/>
                <a:gd name="connsiteX7" fmla="*/ 1930520 w 2005027"/>
                <a:gd name="connsiteY7" fmla="*/ 1062038 h 1967758"/>
                <a:gd name="connsiteX8" fmla="*/ 2005027 w 2005027"/>
                <a:gd name="connsiteY8" fmla="*/ 1177249 h 19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5027" h="1967758">
                  <a:moveTo>
                    <a:pt x="2005027" y="1177249"/>
                  </a:moveTo>
                  <a:lnTo>
                    <a:pt x="635826" y="1967758"/>
                  </a:lnTo>
                  <a:lnTo>
                    <a:pt x="608929" y="1934157"/>
                  </a:lnTo>
                  <a:cubicBezTo>
                    <a:pt x="459674" y="1765839"/>
                    <a:pt x="259160" y="1658643"/>
                    <a:pt x="45355" y="1622741"/>
                  </a:cubicBezTo>
                  <a:lnTo>
                    <a:pt x="1" y="1618996"/>
                  </a:lnTo>
                  <a:lnTo>
                    <a:pt x="0" y="0"/>
                  </a:lnTo>
                  <a:lnTo>
                    <a:pt x="156514" y="12471"/>
                  </a:lnTo>
                  <a:cubicBezTo>
                    <a:pt x="849361" y="99188"/>
                    <a:pt x="1499868" y="464899"/>
                    <a:pt x="1930520" y="1062038"/>
                  </a:cubicBezTo>
                  <a:lnTo>
                    <a:pt x="2005027" y="1177249"/>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0">
                <a:lnSpc>
                  <a:spcPct val="80000"/>
                </a:lnSpc>
                <a:defRPr/>
              </a:pPr>
              <a:endParaRPr lang="id-ID" sz="1500" b="1" kern="0">
                <a:solidFill>
                  <a:srgbClr val="FFFFFF"/>
                </a:solidFill>
                <a:latin typeface="Calibri" panose="020F0502020204030204"/>
                <a:sym typeface="Trade Gothic LT Std"/>
              </a:endParaRPr>
            </a:p>
          </p:txBody>
        </p:sp>
      </p:grpSp>
      <p:pic>
        <p:nvPicPr>
          <p:cNvPr id="11" name="Graphic 13" descr="Business Growth outline">
            <a:extLst>
              <a:ext uri="{FF2B5EF4-FFF2-40B4-BE49-F238E27FC236}">
                <a16:creationId xmlns:a16="http://schemas.microsoft.com/office/drawing/2014/main" id="{7D76235A-1193-408B-BFE5-5FDA65CEB7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5723" y="1092280"/>
            <a:ext cx="585224" cy="585224"/>
          </a:xfrm>
          <a:prstGeom prst="rect">
            <a:avLst/>
          </a:prstGeom>
        </p:spPr>
      </p:pic>
      <p:pic>
        <p:nvPicPr>
          <p:cNvPr id="12" name="Graphic 7" descr="Boardroom outline">
            <a:extLst>
              <a:ext uri="{FF2B5EF4-FFF2-40B4-BE49-F238E27FC236}">
                <a16:creationId xmlns:a16="http://schemas.microsoft.com/office/drawing/2014/main" id="{86565546-6A37-4332-8148-8F4B141F2D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1404" y="1609485"/>
            <a:ext cx="585224" cy="585224"/>
          </a:xfrm>
          <a:prstGeom prst="rect">
            <a:avLst/>
          </a:prstGeom>
        </p:spPr>
      </p:pic>
      <p:pic>
        <p:nvPicPr>
          <p:cNvPr id="13" name="Graphic 17" descr="Bunting outline">
            <a:extLst>
              <a:ext uri="{FF2B5EF4-FFF2-40B4-BE49-F238E27FC236}">
                <a16:creationId xmlns:a16="http://schemas.microsoft.com/office/drawing/2014/main" id="{94EC00BC-CA08-4CC8-A75E-66E2F2F8C8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8583" y="2715910"/>
            <a:ext cx="585224" cy="585224"/>
          </a:xfrm>
          <a:prstGeom prst="rect">
            <a:avLst/>
          </a:prstGeom>
        </p:spPr>
      </p:pic>
      <p:pic>
        <p:nvPicPr>
          <p:cNvPr id="14" name="Graphic 14" descr="Customer review outline">
            <a:extLst>
              <a:ext uri="{FF2B5EF4-FFF2-40B4-BE49-F238E27FC236}">
                <a16:creationId xmlns:a16="http://schemas.microsoft.com/office/drawing/2014/main" id="{12CBC905-A7F9-43CA-88B2-F78BB45737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30590" y="3309151"/>
            <a:ext cx="585224" cy="585224"/>
          </a:xfrm>
          <a:prstGeom prst="rect">
            <a:avLst/>
          </a:prstGeom>
        </p:spPr>
      </p:pic>
      <p:pic>
        <p:nvPicPr>
          <p:cNvPr id="15" name="Graphic 16" descr="Clipboard All Crosses outline">
            <a:extLst>
              <a:ext uri="{FF2B5EF4-FFF2-40B4-BE49-F238E27FC236}">
                <a16:creationId xmlns:a16="http://schemas.microsoft.com/office/drawing/2014/main" id="{FA9DE39F-10F5-4705-A10D-9B7D8F681A4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75467" y="2707802"/>
            <a:ext cx="585224" cy="585224"/>
          </a:xfrm>
          <a:prstGeom prst="rect">
            <a:avLst/>
          </a:prstGeom>
        </p:spPr>
      </p:pic>
      <p:pic>
        <p:nvPicPr>
          <p:cNvPr id="16" name="Graphic 15" descr="Connections outline">
            <a:extLst>
              <a:ext uri="{FF2B5EF4-FFF2-40B4-BE49-F238E27FC236}">
                <a16:creationId xmlns:a16="http://schemas.microsoft.com/office/drawing/2014/main" id="{76132271-002B-4E02-916B-6C2EB13C54A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62137" y="1628900"/>
            <a:ext cx="585224" cy="585224"/>
          </a:xfrm>
          <a:prstGeom prst="rect">
            <a:avLst/>
          </a:prstGeom>
        </p:spPr>
      </p:pic>
      <p:cxnSp>
        <p:nvCxnSpPr>
          <p:cNvPr id="18" name="Straight Connector 17">
            <a:extLst>
              <a:ext uri="{FF2B5EF4-FFF2-40B4-BE49-F238E27FC236}">
                <a16:creationId xmlns:a16="http://schemas.microsoft.com/office/drawing/2014/main" id="{1D5F271D-4EEB-4396-8516-EFC1A45C6B25}"/>
              </a:ext>
            </a:extLst>
          </p:cNvPr>
          <p:cNvCxnSpPr>
            <a:cxnSpLocks/>
          </p:cNvCxnSpPr>
          <p:nvPr/>
        </p:nvCxnSpPr>
        <p:spPr>
          <a:xfrm flipH="1">
            <a:off x="2571304" y="882910"/>
            <a:ext cx="2247031" cy="17516"/>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DE9DD54-F3CC-4BD2-9048-B553A8DA7851}"/>
              </a:ext>
            </a:extLst>
          </p:cNvPr>
          <p:cNvSpPr txBox="1"/>
          <p:nvPr/>
        </p:nvSpPr>
        <p:spPr>
          <a:xfrm>
            <a:off x="804421" y="409297"/>
            <a:ext cx="2506576" cy="879151"/>
          </a:xfrm>
          <a:prstGeom prst="rect">
            <a:avLst/>
          </a:prstGeom>
          <a:noFill/>
        </p:spPr>
        <p:txBody>
          <a:bodyPr wrap="square" rtlCol="0">
            <a:spAutoFit/>
          </a:bodyPr>
          <a:lstStyle/>
          <a:p>
            <a:r>
              <a:rPr lang="en-GB" sz="1100" b="1" dirty="0">
                <a:latin typeface="Source Sans Pro" panose="020B0503030403020204" pitchFamily="34" charset="0"/>
                <a:ea typeface="Source Sans Pro" panose="020B0503030403020204" pitchFamily="34" charset="0"/>
              </a:rPr>
              <a:t>Reward</a:t>
            </a:r>
          </a:p>
          <a:p>
            <a:r>
              <a:rPr lang="en-GB" sz="1000" dirty="0">
                <a:latin typeface="Source Sans Pro" panose="020B0503030403020204" pitchFamily="34" charset="0"/>
                <a:ea typeface="Source Sans Pro" panose="020B0503030403020204" pitchFamily="34" charset="0"/>
              </a:rPr>
              <a:t>- Academic promotion, Professorial Review</a:t>
            </a:r>
          </a:p>
          <a:p>
            <a:r>
              <a:rPr lang="en-GB" sz="1000" dirty="0">
                <a:latin typeface="Source Sans Pro" panose="020B0503030403020204" pitchFamily="34" charset="0"/>
                <a:ea typeface="Source Sans Pro" panose="020B0503030403020204" pitchFamily="34" charset="0"/>
              </a:rPr>
              <a:t>- Internal recruitment </a:t>
            </a:r>
          </a:p>
          <a:p>
            <a:r>
              <a:rPr lang="en-GB" sz="1000" dirty="0">
                <a:latin typeface="Source Sans Pro" panose="020B0503030403020204" pitchFamily="34" charset="0"/>
                <a:ea typeface="Source Sans Pro" panose="020B0503030403020204" pitchFamily="34" charset="0"/>
              </a:rPr>
              <a:t>- Staff bonus, GEM awards</a:t>
            </a:r>
            <a:br>
              <a:rPr lang="en-GB" sz="1013" dirty="0"/>
            </a:br>
            <a:endParaRPr lang="en-GB" sz="1013" dirty="0"/>
          </a:p>
        </p:txBody>
      </p:sp>
      <p:cxnSp>
        <p:nvCxnSpPr>
          <p:cNvPr id="21" name="Straight Connector 20">
            <a:extLst>
              <a:ext uri="{FF2B5EF4-FFF2-40B4-BE49-F238E27FC236}">
                <a16:creationId xmlns:a16="http://schemas.microsoft.com/office/drawing/2014/main" id="{00785EAA-DD08-4E2E-AC9A-44726856AA5E}"/>
              </a:ext>
            </a:extLst>
          </p:cNvPr>
          <p:cNvCxnSpPr>
            <a:cxnSpLocks/>
            <a:stCxn id="7" idx="8"/>
          </p:cNvCxnSpPr>
          <p:nvPr/>
        </p:nvCxnSpPr>
        <p:spPr>
          <a:xfrm flipH="1" flipV="1">
            <a:off x="2320342" y="1690205"/>
            <a:ext cx="1163998" cy="5686"/>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A0C4D24-221E-416F-81BD-51AFECE9402F}"/>
              </a:ext>
            </a:extLst>
          </p:cNvPr>
          <p:cNvSpPr txBox="1"/>
          <p:nvPr/>
        </p:nvSpPr>
        <p:spPr>
          <a:xfrm>
            <a:off x="331788" y="1531868"/>
            <a:ext cx="2506577" cy="723275"/>
          </a:xfrm>
          <a:prstGeom prst="rect">
            <a:avLst/>
          </a:prstGeom>
          <a:noFill/>
        </p:spPr>
        <p:txBody>
          <a:bodyPr wrap="square" rtlCol="0">
            <a:spAutoFit/>
          </a:bodyPr>
          <a:lstStyle/>
          <a:p>
            <a:r>
              <a:rPr lang="en-GB" sz="1100" b="1" dirty="0">
                <a:latin typeface="Source Sans Pro" panose="020B0503030403020204" pitchFamily="34" charset="0"/>
                <a:ea typeface="Source Sans Pro" panose="020B0503030403020204" pitchFamily="34" charset="0"/>
              </a:rPr>
              <a:t>Everyday</a:t>
            </a:r>
            <a:br>
              <a:rPr lang="en-GB" sz="1013" dirty="0">
                <a:latin typeface="Source Sans Pro" panose="020B0503030403020204" pitchFamily="34" charset="0"/>
                <a:ea typeface="Source Sans Pro" panose="020B0503030403020204" pitchFamily="34" charset="0"/>
              </a:rPr>
            </a:br>
            <a:r>
              <a:rPr lang="en-GB" sz="1000" dirty="0">
                <a:latin typeface="Source Sans Pro" panose="020B0503030403020204" pitchFamily="34" charset="0"/>
                <a:ea typeface="Source Sans Pro" panose="020B0503030403020204" pitchFamily="34" charset="0"/>
              </a:rPr>
              <a:t>- Where you work with others</a:t>
            </a:r>
          </a:p>
          <a:p>
            <a:r>
              <a:rPr lang="en-GB" sz="1000" dirty="0">
                <a:latin typeface="Source Sans Pro" panose="020B0503030403020204" pitchFamily="34" charset="0"/>
                <a:ea typeface="Source Sans Pro" panose="020B0503030403020204" pitchFamily="34" charset="0"/>
              </a:rPr>
              <a:t>- Planning and delivering your own work</a:t>
            </a:r>
            <a:br>
              <a:rPr lang="en-GB" sz="1000" dirty="0">
                <a:latin typeface="Source Sans Pro" panose="020B0503030403020204" pitchFamily="34" charset="0"/>
                <a:ea typeface="Source Sans Pro" panose="020B0503030403020204" pitchFamily="34" charset="0"/>
              </a:rPr>
            </a:br>
            <a:r>
              <a:rPr lang="en-GB" sz="1000" dirty="0">
                <a:latin typeface="Source Sans Pro" panose="020B0503030403020204" pitchFamily="34" charset="0"/>
                <a:ea typeface="Source Sans Pro" panose="020B0503030403020204" pitchFamily="34" charset="0"/>
              </a:rPr>
              <a:t>- Reflecting on your work</a:t>
            </a:r>
          </a:p>
        </p:txBody>
      </p:sp>
      <p:cxnSp>
        <p:nvCxnSpPr>
          <p:cNvPr id="25" name="Straight Connector 24">
            <a:extLst>
              <a:ext uri="{FF2B5EF4-FFF2-40B4-BE49-F238E27FC236}">
                <a16:creationId xmlns:a16="http://schemas.microsoft.com/office/drawing/2014/main" id="{DB51338C-EC4C-4D27-AEEA-0A45C08ECF2F}"/>
              </a:ext>
            </a:extLst>
          </p:cNvPr>
          <p:cNvCxnSpPr>
            <a:cxnSpLocks/>
          </p:cNvCxnSpPr>
          <p:nvPr/>
        </p:nvCxnSpPr>
        <p:spPr>
          <a:xfrm flipH="1">
            <a:off x="2431341" y="3185342"/>
            <a:ext cx="1009202" cy="0"/>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2ACC5E7-2598-4402-A22F-BB4F87887467}"/>
              </a:ext>
            </a:extLst>
          </p:cNvPr>
          <p:cNvSpPr txBox="1"/>
          <p:nvPr/>
        </p:nvSpPr>
        <p:spPr>
          <a:xfrm>
            <a:off x="305579" y="2693343"/>
            <a:ext cx="2819530" cy="569387"/>
          </a:xfrm>
          <a:prstGeom prst="rect">
            <a:avLst/>
          </a:prstGeom>
          <a:noFill/>
        </p:spPr>
        <p:txBody>
          <a:bodyPr wrap="square" rtlCol="0">
            <a:spAutoFit/>
          </a:bodyPr>
          <a:lstStyle/>
          <a:p>
            <a:r>
              <a:rPr lang="en-GB" sz="1100" b="1" dirty="0">
                <a:latin typeface="Source Sans Pro" panose="020B0503030403020204" pitchFamily="34" charset="0"/>
                <a:ea typeface="Source Sans Pro" panose="020B0503030403020204" pitchFamily="34" charset="0"/>
              </a:rPr>
              <a:t>Probation/ Appraisal</a:t>
            </a:r>
          </a:p>
          <a:p>
            <a:r>
              <a:rPr lang="en-GB" sz="1000" dirty="0">
                <a:latin typeface="Source Sans Pro" panose="020B0503030403020204" pitchFamily="34" charset="0"/>
                <a:ea typeface="Source Sans Pro" panose="020B0503030403020204" pitchFamily="34" charset="0"/>
              </a:rPr>
              <a:t>- Discussing how you will deliver future objectives</a:t>
            </a:r>
          </a:p>
          <a:p>
            <a:r>
              <a:rPr lang="en-GB" sz="1000" dirty="0">
                <a:latin typeface="Source Sans Pro" panose="020B0503030403020204" pitchFamily="34" charset="0"/>
                <a:ea typeface="Source Sans Pro" panose="020B0503030403020204" pitchFamily="34" charset="0"/>
              </a:rPr>
              <a:t>- Identifying development needs</a:t>
            </a:r>
          </a:p>
        </p:txBody>
      </p:sp>
      <p:cxnSp>
        <p:nvCxnSpPr>
          <p:cNvPr id="27" name="Straight Connector 26">
            <a:extLst>
              <a:ext uri="{FF2B5EF4-FFF2-40B4-BE49-F238E27FC236}">
                <a16:creationId xmlns:a16="http://schemas.microsoft.com/office/drawing/2014/main" id="{E05D06F6-79A2-46DD-B665-4D6021326025}"/>
              </a:ext>
            </a:extLst>
          </p:cNvPr>
          <p:cNvCxnSpPr>
            <a:cxnSpLocks/>
          </p:cNvCxnSpPr>
          <p:nvPr/>
        </p:nvCxnSpPr>
        <p:spPr>
          <a:xfrm flipV="1">
            <a:off x="4834373" y="4056248"/>
            <a:ext cx="2349567" cy="12374"/>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DF47027-924C-4B0A-987B-B5C36D4C0C03}"/>
              </a:ext>
            </a:extLst>
          </p:cNvPr>
          <p:cNvSpPr txBox="1"/>
          <p:nvPr/>
        </p:nvSpPr>
        <p:spPr>
          <a:xfrm>
            <a:off x="7253352" y="3416888"/>
            <a:ext cx="1874478" cy="1179234"/>
          </a:xfrm>
          <a:prstGeom prst="rect">
            <a:avLst/>
          </a:prstGeom>
          <a:noFill/>
        </p:spPr>
        <p:txBody>
          <a:bodyPr wrap="square" rtlCol="0">
            <a:spAutoFit/>
          </a:bodyPr>
          <a:lstStyle/>
          <a:p>
            <a:r>
              <a:rPr lang="en-GB" sz="1100" b="1" dirty="0">
                <a:latin typeface="Source Sans Pro" panose="020B0503030403020204" pitchFamily="34" charset="0"/>
                <a:ea typeface="Source Sans Pro" panose="020B0503030403020204" pitchFamily="34" charset="0"/>
              </a:rPr>
              <a:t>Everyday Management</a:t>
            </a:r>
            <a:br>
              <a:rPr lang="en-GB" sz="1013" dirty="0">
                <a:latin typeface="Source Sans Pro" panose="020B0503030403020204" pitchFamily="34" charset="0"/>
                <a:ea typeface="Source Sans Pro" panose="020B0503030403020204" pitchFamily="34" charset="0"/>
              </a:rPr>
            </a:br>
            <a:r>
              <a:rPr lang="en-GB" sz="1000" dirty="0">
                <a:latin typeface="Source Sans Pro" panose="020B0503030403020204" pitchFamily="34" charset="0"/>
                <a:ea typeface="Source Sans Pro" panose="020B0503030403020204" pitchFamily="34" charset="0"/>
              </a:rPr>
              <a:t>- Setting expectations</a:t>
            </a:r>
          </a:p>
          <a:p>
            <a:r>
              <a:rPr lang="en-GB" sz="1000" dirty="0">
                <a:latin typeface="Source Sans Pro" panose="020B0503030403020204" pitchFamily="34" charset="0"/>
                <a:ea typeface="Source Sans Pro" panose="020B0503030403020204" pitchFamily="34" charset="0"/>
              </a:rPr>
              <a:t>- In regular comms</a:t>
            </a:r>
          </a:p>
          <a:p>
            <a:r>
              <a:rPr lang="en-GB" sz="1000" dirty="0">
                <a:latin typeface="Source Sans Pro" panose="020B0503030403020204" pitchFamily="34" charset="0"/>
                <a:ea typeface="Source Sans Pro" panose="020B0503030403020204" pitchFamily="34" charset="0"/>
              </a:rPr>
              <a:t>- Recognition</a:t>
            </a:r>
          </a:p>
          <a:p>
            <a:r>
              <a:rPr lang="en-GB" sz="1000" dirty="0">
                <a:latin typeface="Source Sans Pro" panose="020B0503030403020204" pitchFamily="34" charset="0"/>
                <a:ea typeface="Source Sans Pro" panose="020B0503030403020204" pitchFamily="34" charset="0"/>
              </a:rPr>
              <a:t>- Used in policies</a:t>
            </a:r>
          </a:p>
          <a:p>
            <a:r>
              <a:rPr lang="en-GB" sz="1000" dirty="0">
                <a:latin typeface="Source Sans Pro" panose="020B0503030403020204" pitchFamily="34" charset="0"/>
                <a:ea typeface="Source Sans Pro" panose="020B0503030403020204" pitchFamily="34" charset="0"/>
              </a:rPr>
              <a:t>- In development</a:t>
            </a:r>
          </a:p>
          <a:p>
            <a:pPr marL="214313" indent="-214313">
              <a:buFontTx/>
              <a:buChar char="-"/>
            </a:pPr>
            <a:endParaRPr lang="en-GB" sz="1013" dirty="0"/>
          </a:p>
        </p:txBody>
      </p:sp>
      <p:cxnSp>
        <p:nvCxnSpPr>
          <p:cNvPr id="30" name="Straight Connector 29">
            <a:extLst>
              <a:ext uri="{FF2B5EF4-FFF2-40B4-BE49-F238E27FC236}">
                <a16:creationId xmlns:a16="http://schemas.microsoft.com/office/drawing/2014/main" id="{2E590CD8-A487-4C16-91ED-91F8106D47E3}"/>
              </a:ext>
            </a:extLst>
          </p:cNvPr>
          <p:cNvCxnSpPr>
            <a:cxnSpLocks/>
            <a:stCxn id="8" idx="2"/>
          </p:cNvCxnSpPr>
          <p:nvPr/>
        </p:nvCxnSpPr>
        <p:spPr>
          <a:xfrm>
            <a:off x="6212340" y="3267787"/>
            <a:ext cx="1193416" cy="0"/>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F80F8A6-AB99-4CE8-8082-B3D347B6CE5F}"/>
              </a:ext>
            </a:extLst>
          </p:cNvPr>
          <p:cNvSpPr txBox="1"/>
          <p:nvPr/>
        </p:nvSpPr>
        <p:spPr>
          <a:xfrm>
            <a:off x="7504289" y="2806300"/>
            <a:ext cx="1770323" cy="569387"/>
          </a:xfrm>
          <a:prstGeom prst="rect">
            <a:avLst/>
          </a:prstGeom>
          <a:noFill/>
        </p:spPr>
        <p:txBody>
          <a:bodyPr wrap="square" rtlCol="0">
            <a:spAutoFit/>
          </a:bodyPr>
          <a:lstStyle/>
          <a:p>
            <a:r>
              <a:rPr lang="en-GB" sz="1100" b="1" dirty="0">
                <a:latin typeface="Source Sans Pro" panose="020B0503030403020204" pitchFamily="34" charset="0"/>
                <a:ea typeface="Source Sans Pro" panose="020B0503030403020204" pitchFamily="34" charset="0"/>
              </a:rPr>
              <a:t>Induction</a:t>
            </a:r>
            <a:br>
              <a:rPr lang="en-GB" sz="1013" dirty="0">
                <a:latin typeface="Source Sans Pro" panose="020B0503030403020204" pitchFamily="34" charset="0"/>
                <a:ea typeface="Source Sans Pro" panose="020B0503030403020204" pitchFamily="34" charset="0"/>
              </a:rPr>
            </a:br>
            <a:r>
              <a:rPr lang="en-GB" sz="1000" dirty="0">
                <a:latin typeface="Source Sans Pro" panose="020B0503030403020204" pitchFamily="34" charset="0"/>
                <a:ea typeface="Source Sans Pro" panose="020B0503030403020204" pitchFamily="34" charset="0"/>
              </a:rPr>
              <a:t>- Welcome pages</a:t>
            </a:r>
          </a:p>
          <a:p>
            <a:r>
              <a:rPr lang="en-GB" sz="1000" dirty="0">
                <a:latin typeface="Source Sans Pro" panose="020B0503030403020204" pitchFamily="34" charset="0"/>
                <a:ea typeface="Source Sans Pro" panose="020B0503030403020204" pitchFamily="34" charset="0"/>
              </a:rPr>
              <a:t>- Welcome event</a:t>
            </a:r>
          </a:p>
        </p:txBody>
      </p:sp>
      <p:cxnSp>
        <p:nvCxnSpPr>
          <p:cNvPr id="32" name="Straight Connector 31">
            <a:extLst>
              <a:ext uri="{FF2B5EF4-FFF2-40B4-BE49-F238E27FC236}">
                <a16:creationId xmlns:a16="http://schemas.microsoft.com/office/drawing/2014/main" id="{34F2D9A8-8102-4B1C-960B-FB8019324914}"/>
              </a:ext>
            </a:extLst>
          </p:cNvPr>
          <p:cNvCxnSpPr>
            <a:cxnSpLocks/>
          </p:cNvCxnSpPr>
          <p:nvPr/>
        </p:nvCxnSpPr>
        <p:spPr>
          <a:xfrm flipV="1">
            <a:off x="6212340" y="1597888"/>
            <a:ext cx="1207797" cy="24322"/>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1D0AEC2-5C48-4D39-B295-D950DA6A82A6}"/>
              </a:ext>
            </a:extLst>
          </p:cNvPr>
          <p:cNvSpPr txBox="1"/>
          <p:nvPr/>
        </p:nvSpPr>
        <p:spPr>
          <a:xfrm>
            <a:off x="7448392" y="1304223"/>
            <a:ext cx="1770323" cy="569387"/>
          </a:xfrm>
          <a:prstGeom prst="rect">
            <a:avLst/>
          </a:prstGeom>
          <a:noFill/>
        </p:spPr>
        <p:txBody>
          <a:bodyPr wrap="square" rtlCol="0">
            <a:spAutoFit/>
          </a:bodyPr>
          <a:lstStyle/>
          <a:p>
            <a:r>
              <a:rPr lang="en-GB" sz="1100" b="1">
                <a:latin typeface="Source Sans Pro" panose="020B0503030403020204" pitchFamily="34" charset="0"/>
                <a:ea typeface="Source Sans Pro" panose="020B0503030403020204" pitchFamily="34" charset="0"/>
              </a:rPr>
              <a:t>Recruitment</a:t>
            </a:r>
            <a:r>
              <a:rPr lang="en-GB" sz="1013">
                <a:latin typeface="Source Sans Pro" panose="020B0503030403020204" pitchFamily="34" charset="0"/>
                <a:ea typeface="Source Sans Pro" panose="020B0503030403020204" pitchFamily="34" charset="0"/>
              </a:rPr>
              <a:t> </a:t>
            </a:r>
            <a:br>
              <a:rPr lang="en-GB" sz="1013">
                <a:latin typeface="Source Sans Pro" panose="020B0503030403020204" pitchFamily="34" charset="0"/>
                <a:ea typeface="Source Sans Pro" panose="020B0503030403020204" pitchFamily="34" charset="0"/>
              </a:rPr>
            </a:br>
            <a:r>
              <a:rPr lang="en-GB" sz="1000">
                <a:latin typeface="Source Sans Pro" panose="020B0503030403020204" pitchFamily="34" charset="0"/>
                <a:ea typeface="Source Sans Pro" panose="020B0503030403020204" pitchFamily="34" charset="0"/>
              </a:rPr>
              <a:t>- Job profiles</a:t>
            </a:r>
          </a:p>
          <a:p>
            <a:r>
              <a:rPr lang="en-GB" sz="1000">
                <a:latin typeface="Source Sans Pro" panose="020B0503030403020204" pitchFamily="34" charset="0"/>
                <a:ea typeface="Source Sans Pro" panose="020B0503030403020204" pitchFamily="34" charset="0"/>
              </a:rPr>
              <a:t>- Interviews</a:t>
            </a:r>
          </a:p>
        </p:txBody>
      </p:sp>
      <p:pic>
        <p:nvPicPr>
          <p:cNvPr id="34" name="Picture 33">
            <a:extLst>
              <a:ext uri="{FF2B5EF4-FFF2-40B4-BE49-F238E27FC236}">
                <a16:creationId xmlns:a16="http://schemas.microsoft.com/office/drawing/2014/main" id="{3BFCA3E1-FCB7-46D1-AF44-DA7D9B55B106}"/>
              </a:ext>
            </a:extLst>
          </p:cNvPr>
          <p:cNvPicPr>
            <a:picLocks noChangeAspect="1"/>
          </p:cNvPicPr>
          <p:nvPr/>
        </p:nvPicPr>
        <p:blipFill>
          <a:blip r:embed="rId15"/>
          <a:stretch>
            <a:fillRect/>
          </a:stretch>
        </p:blipFill>
        <p:spPr>
          <a:xfrm>
            <a:off x="4491046" y="2039838"/>
            <a:ext cx="817171" cy="817171"/>
          </a:xfrm>
          <a:prstGeom prst="ellipse">
            <a:avLst/>
          </a:prstGeom>
        </p:spPr>
      </p:pic>
    </p:spTree>
    <p:extLst>
      <p:ext uri="{BB962C8B-B14F-4D97-AF65-F5344CB8AC3E}">
        <p14:creationId xmlns:p14="http://schemas.microsoft.com/office/powerpoint/2010/main" val="177066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EA40D0-A34A-4AB2-9B26-496A0C5A81CA}"/>
              </a:ext>
            </a:extLst>
          </p:cNvPr>
          <p:cNvPicPr>
            <a:picLocks noChangeAspect="1"/>
          </p:cNvPicPr>
          <p:nvPr/>
        </p:nvPicPr>
        <p:blipFill>
          <a:blip r:embed="rId2"/>
          <a:stretch>
            <a:fillRect/>
          </a:stretch>
        </p:blipFill>
        <p:spPr>
          <a:xfrm>
            <a:off x="1143000" y="1042147"/>
            <a:ext cx="2299447" cy="2299447"/>
          </a:xfrm>
          <a:prstGeom prst="ellipse">
            <a:avLst/>
          </a:prstGeom>
          <a:effectLst/>
        </p:spPr>
      </p:pic>
      <p:sp>
        <p:nvSpPr>
          <p:cNvPr id="2" name="Content Placeholder 1">
            <a:extLst>
              <a:ext uri="{FF2B5EF4-FFF2-40B4-BE49-F238E27FC236}">
                <a16:creationId xmlns:a16="http://schemas.microsoft.com/office/drawing/2014/main" id="{F3496AC8-A9DF-464B-8E79-A95F147F1521}"/>
              </a:ext>
            </a:extLst>
          </p:cNvPr>
          <p:cNvSpPr>
            <a:spLocks noGrp="1"/>
          </p:cNvSpPr>
          <p:nvPr>
            <p:ph sz="quarter" idx="10"/>
          </p:nvPr>
        </p:nvSpPr>
        <p:spPr/>
        <p:txBody>
          <a:bodyPr/>
          <a:lstStyle/>
          <a:p>
            <a:r>
              <a:rPr lang="en-GB" dirty="0">
                <a:solidFill>
                  <a:srgbClr val="002060"/>
                </a:solidFill>
                <a:latin typeface="Source Sans Pro" panose="020B0503030403020204" pitchFamily="34" charset="0"/>
                <a:ea typeface="Source Sans Pro" panose="020B0503030403020204" pitchFamily="34" charset="0"/>
              </a:rPr>
              <a:t>Values in action through PS Transformation lens</a:t>
            </a:r>
          </a:p>
          <a:p>
            <a:endParaRPr lang="en-GB" dirty="0">
              <a:latin typeface="Source Sans Pro" panose="020B0503030403020204" pitchFamily="34" charset="0"/>
              <a:ea typeface="Source Sans Pro" panose="020B0503030403020204" pitchFamily="34" charset="0"/>
            </a:endParaRPr>
          </a:p>
        </p:txBody>
      </p:sp>
      <p:pic>
        <p:nvPicPr>
          <p:cNvPr id="5" name="Graphic 4" descr="Magnifying glass with solid fill">
            <a:extLst>
              <a:ext uri="{FF2B5EF4-FFF2-40B4-BE49-F238E27FC236}">
                <a16:creationId xmlns:a16="http://schemas.microsoft.com/office/drawing/2014/main" id="{8CB58ED6-79D1-4119-A825-7FCFAF452E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31" y="866423"/>
            <a:ext cx="3471863" cy="3471863"/>
          </a:xfrm>
          <a:prstGeom prst="rect">
            <a:avLst/>
          </a:prstGeom>
          <a:effectLst>
            <a:outerShdw blurRad="50800" dist="38100" dir="2700000" algn="tl" rotWithShape="0">
              <a:prstClr val="black">
                <a:alpha val="40000"/>
              </a:prstClr>
            </a:outerShdw>
          </a:effectLst>
        </p:spPr>
      </p:pic>
      <p:sp>
        <p:nvSpPr>
          <p:cNvPr id="7" name="Text Placeholder 1">
            <a:extLst>
              <a:ext uri="{FF2B5EF4-FFF2-40B4-BE49-F238E27FC236}">
                <a16:creationId xmlns:a16="http://schemas.microsoft.com/office/drawing/2014/main" id="{B5FC3D82-2D61-425B-BB3E-BD7DFEC013A5}"/>
              </a:ext>
            </a:extLst>
          </p:cNvPr>
          <p:cNvSpPr txBox="1">
            <a:spLocks/>
          </p:cNvSpPr>
          <p:nvPr/>
        </p:nvSpPr>
        <p:spPr>
          <a:xfrm>
            <a:off x="3856446" y="1283414"/>
            <a:ext cx="5086349" cy="26378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rgbClr val="002060"/>
                </a:solidFill>
                <a:latin typeface="Source Sans Pro" panose="020B0503030403020204" pitchFamily="34" charset="0"/>
                <a:ea typeface="Source Sans Pro" panose="020B0503030403020204" pitchFamily="34" charset="0"/>
              </a:rPr>
              <a:t>How we are putting our Values in action through a PS Transformation lens</a:t>
            </a:r>
          </a:p>
          <a:p>
            <a:pPr lvl="1">
              <a:buFont typeface="Courier New" panose="02070309020205020404" pitchFamily="49" charset="0"/>
              <a:buChar char="o"/>
            </a:pPr>
            <a:r>
              <a:rPr lang="en-GB" sz="1400">
                <a:solidFill>
                  <a:srgbClr val="002060"/>
                </a:solidFill>
                <a:latin typeface="Source Sans Pro" panose="020B0503030403020204" pitchFamily="34" charset="0"/>
                <a:ea typeface="Source Sans Pro" panose="020B0503030403020204" pitchFamily="34" charset="0"/>
              </a:rPr>
              <a:t>A focus on behaviours we need for PS transformation</a:t>
            </a:r>
          </a:p>
          <a:p>
            <a:r>
              <a:rPr lang="en-GB" sz="1400">
                <a:solidFill>
                  <a:srgbClr val="002060"/>
                </a:solidFill>
                <a:latin typeface="Source Sans Pro" panose="020B0503030403020204" pitchFamily="34" charset="0"/>
                <a:ea typeface="Source Sans Pro" panose="020B0503030403020204" pitchFamily="34" charset="0"/>
              </a:rPr>
              <a:t>What do we need to do to be able to confidently take ownership for delivering and improving our services including:</a:t>
            </a:r>
          </a:p>
          <a:p>
            <a:pPr marL="742928" lvl="1" indent="-342900">
              <a:buFont typeface="Courier New" panose="02070309020205020404" pitchFamily="49" charset="0"/>
              <a:buChar char="o"/>
            </a:pPr>
            <a:r>
              <a:rPr lang="en-GB" sz="1400">
                <a:solidFill>
                  <a:srgbClr val="002060"/>
                </a:solidFill>
                <a:latin typeface="Source Sans Pro" panose="020B0503030403020204" pitchFamily="34" charset="0"/>
                <a:ea typeface="Source Sans Pro" panose="020B0503030403020204" pitchFamily="34" charset="0"/>
                <a:cs typeface="Arial" panose="020B0604020202020204" pitchFamily="34" charset="0"/>
              </a:rPr>
              <a:t>Make decisions</a:t>
            </a:r>
          </a:p>
          <a:p>
            <a:pPr marL="742928" lvl="1" indent="-342900">
              <a:buFont typeface="Courier New" panose="02070309020205020404" pitchFamily="49" charset="0"/>
              <a:buChar char="o"/>
            </a:pPr>
            <a:r>
              <a:rPr lang="en-GB" sz="1400">
                <a:solidFill>
                  <a:srgbClr val="002060"/>
                </a:solidFill>
                <a:latin typeface="Source Sans Pro" panose="020B0503030403020204" pitchFamily="34" charset="0"/>
                <a:ea typeface="Source Sans Pro" panose="020B0503030403020204" pitchFamily="34" charset="0"/>
                <a:cs typeface="Arial" panose="020B0604020202020204" pitchFamily="34" charset="0"/>
              </a:rPr>
              <a:t>Identify solutions</a:t>
            </a:r>
          </a:p>
          <a:p>
            <a:pPr marL="742928" lvl="1" indent="-342900">
              <a:buFont typeface="Courier New" panose="02070309020205020404" pitchFamily="49" charset="0"/>
              <a:buChar char="o"/>
            </a:pPr>
            <a:r>
              <a:rPr lang="en-GB" sz="1400">
                <a:solidFill>
                  <a:srgbClr val="002060"/>
                </a:solidFill>
                <a:latin typeface="Source Sans Pro" panose="020B0503030403020204" pitchFamily="34" charset="0"/>
                <a:ea typeface="Source Sans Pro" panose="020B0503030403020204" pitchFamily="34" charset="0"/>
                <a:cs typeface="Arial" panose="020B0604020202020204" pitchFamily="34" charset="0"/>
              </a:rPr>
              <a:t>Work effectively across professional boundaries</a:t>
            </a:r>
          </a:p>
          <a:p>
            <a:pPr marL="742928" lvl="1" indent="-342900">
              <a:buFont typeface="Courier New" panose="02070309020205020404" pitchFamily="49" charset="0"/>
              <a:buChar char="o"/>
            </a:pPr>
            <a:r>
              <a:rPr lang="en-GB" sz="1400">
                <a:solidFill>
                  <a:srgbClr val="002060"/>
                </a:solidFill>
                <a:latin typeface="Source Sans Pro" panose="020B0503030403020204" pitchFamily="34" charset="0"/>
                <a:ea typeface="Source Sans Pro" panose="020B0503030403020204" pitchFamily="34" charset="0"/>
                <a:cs typeface="Arial" panose="020B0604020202020204" pitchFamily="34" charset="0"/>
              </a:rPr>
              <a:t>Understand priorities</a:t>
            </a:r>
          </a:p>
          <a:p>
            <a:pPr marL="1200128" lvl="2" indent="-342900"/>
            <a:endParaRPr lang="en-GB" sz="120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3" name="Flowchart: Punched Tape 2">
            <a:extLst>
              <a:ext uri="{FF2B5EF4-FFF2-40B4-BE49-F238E27FC236}">
                <a16:creationId xmlns:a16="http://schemas.microsoft.com/office/drawing/2014/main" id="{FC1C192A-018C-4ED9-A926-47BA8EA64656}"/>
              </a:ext>
            </a:extLst>
          </p:cNvPr>
          <p:cNvSpPr/>
          <p:nvPr/>
        </p:nvSpPr>
        <p:spPr>
          <a:xfrm rot="9328075">
            <a:off x="2903421" y="1265620"/>
            <a:ext cx="571040" cy="691564"/>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unched Tape 7">
            <a:extLst>
              <a:ext uri="{FF2B5EF4-FFF2-40B4-BE49-F238E27FC236}">
                <a16:creationId xmlns:a16="http://schemas.microsoft.com/office/drawing/2014/main" id="{736A90B4-3C62-44A4-86B9-683203A8D1CA}"/>
              </a:ext>
            </a:extLst>
          </p:cNvPr>
          <p:cNvSpPr/>
          <p:nvPr/>
        </p:nvSpPr>
        <p:spPr>
          <a:xfrm rot="9328075">
            <a:off x="3064784" y="1546128"/>
            <a:ext cx="571040" cy="691564"/>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Punched Tape 8">
            <a:extLst>
              <a:ext uri="{FF2B5EF4-FFF2-40B4-BE49-F238E27FC236}">
                <a16:creationId xmlns:a16="http://schemas.microsoft.com/office/drawing/2014/main" id="{BB351455-2C68-443A-A7B3-737857217AF7}"/>
              </a:ext>
            </a:extLst>
          </p:cNvPr>
          <p:cNvSpPr/>
          <p:nvPr/>
        </p:nvSpPr>
        <p:spPr>
          <a:xfrm rot="10442619">
            <a:off x="3052845" y="1635712"/>
            <a:ext cx="571040" cy="691564"/>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79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8D2773-C0F2-445A-B4B9-23F98961E629}"/>
              </a:ext>
            </a:extLst>
          </p:cNvPr>
          <p:cNvSpPr>
            <a:spLocks noGrp="1"/>
          </p:cNvSpPr>
          <p:nvPr>
            <p:ph sz="quarter" idx="10"/>
          </p:nvPr>
        </p:nvSpPr>
        <p:spPr>
          <a:xfrm>
            <a:off x="284975" y="134108"/>
            <a:ext cx="8672097" cy="1298776"/>
          </a:xfrm>
        </p:spPr>
        <p:txBody>
          <a:bodyPr/>
          <a:lstStyle/>
          <a:p>
            <a:pPr>
              <a:spcBef>
                <a:spcPts val="600"/>
              </a:spcBef>
            </a:pPr>
            <a:r>
              <a:rPr lang="en-GB" dirty="0">
                <a:latin typeface="Source Sans Pro" panose="020B0503030403020204" pitchFamily="34" charset="0"/>
                <a:ea typeface="Source Sans Pro" panose="020B0503030403020204" pitchFamily="34" charset="0"/>
              </a:rPr>
              <a:t>Getting to know Our Values in action</a:t>
            </a:r>
            <a:br>
              <a:rPr lang="en-GB" dirty="0">
                <a:latin typeface="Source Sans Pro" panose="020B0503030403020204" pitchFamily="34" charset="0"/>
                <a:ea typeface="Source Sans Pro" panose="020B0503030403020204" pitchFamily="34" charset="0"/>
              </a:rPr>
            </a:br>
            <a:br>
              <a:rPr lang="en-GB" sz="1200" dirty="0">
                <a:latin typeface="Source Sans Pro" panose="020B0503030403020204" pitchFamily="34" charset="0"/>
                <a:ea typeface="Source Sans Pro" panose="020B0503030403020204" pitchFamily="34" charset="0"/>
              </a:rPr>
            </a:br>
            <a:r>
              <a:rPr lang="en-GB" sz="1200" dirty="0">
                <a:latin typeface="Source Sans Pro" panose="020B0503030403020204" pitchFamily="34" charset="0"/>
                <a:ea typeface="Source Sans Pro" panose="020B0503030403020204" pitchFamily="34" charset="0"/>
              </a:rPr>
              <a:t>Activity 1: </a:t>
            </a:r>
            <a:r>
              <a:rPr lang="en-GB" sz="1200" dirty="0">
                <a:solidFill>
                  <a:srgbClr val="0C3273"/>
                </a:solidFill>
                <a:latin typeface="Source Sans Pro" panose="020B0503030403020204" pitchFamily="34" charset="0"/>
                <a:ea typeface="Source Sans Pro" panose="020B0503030403020204" pitchFamily="34" charset="0"/>
              </a:rPr>
              <a:t>Divide into groups and allocate each group 1 or 2 Values</a:t>
            </a:r>
          </a:p>
          <a:p>
            <a:endParaRPr lang="en-GB" dirty="0">
              <a:latin typeface="Source Sans Pro" panose="020B0503030403020204" pitchFamily="34" charset="0"/>
              <a:ea typeface="Source Sans Pro" panose="020B0503030403020204" pitchFamily="34" charset="0"/>
            </a:endParaRPr>
          </a:p>
        </p:txBody>
      </p:sp>
      <p:sp>
        <p:nvSpPr>
          <p:cNvPr id="4" name="Text Placeholder 1">
            <a:extLst>
              <a:ext uri="{FF2B5EF4-FFF2-40B4-BE49-F238E27FC236}">
                <a16:creationId xmlns:a16="http://schemas.microsoft.com/office/drawing/2014/main" id="{FC5DFACA-DB16-4CE4-8875-FD7CC7EAACBA}"/>
              </a:ext>
            </a:extLst>
          </p:cNvPr>
          <p:cNvSpPr>
            <a:spLocks noGrp="1"/>
          </p:cNvSpPr>
          <p:nvPr>
            <p:ph type="body" sz="quarter" idx="13"/>
          </p:nvPr>
        </p:nvSpPr>
        <p:spPr>
          <a:xfrm>
            <a:off x="285362" y="990509"/>
            <a:ext cx="8671322" cy="3410041"/>
          </a:xfrm>
          <a:solidFill>
            <a:schemeClr val="bg1"/>
          </a:solidFill>
          <a:ln>
            <a:solidFill>
              <a:schemeClr val="tx1"/>
            </a:solidFill>
          </a:ln>
          <a:effectLst>
            <a:outerShdw blurRad="50800" dist="38100" dir="13500000" algn="br" rotWithShape="0">
              <a:prstClr val="black">
                <a:alpha val="40000"/>
              </a:prstClr>
            </a:outerShdw>
          </a:effectLst>
        </p:spPr>
        <p:txBody>
          <a:bodyPr/>
          <a:lstStyle/>
          <a:p>
            <a:pPr marL="0" indent="0">
              <a:spcAft>
                <a:spcPts val="450"/>
              </a:spcAft>
              <a:buClr>
                <a:srgbClr val="EB565C"/>
              </a:buClr>
              <a:buSzPct val="125000"/>
              <a:buNone/>
              <a:tabLst>
                <a:tab pos="5245894" algn="l"/>
              </a:tabLst>
            </a:pPr>
            <a:r>
              <a:rPr lang="en-GB" sz="1200" b="1" dirty="0">
                <a:solidFill>
                  <a:srgbClr val="0C3273"/>
                </a:solidFill>
                <a:latin typeface="Source Sans Pro" panose="020B0503030403020204" pitchFamily="34" charset="0"/>
                <a:ea typeface="Source Sans Pro" panose="020B0503030403020204" pitchFamily="34" charset="0"/>
              </a:rPr>
              <a:t>Spend 10-15 minutes talking about the Value(s) given to you</a:t>
            </a:r>
          </a:p>
          <a:p>
            <a:pPr marL="214313"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cs typeface="Calibri"/>
              </a:rPr>
              <a:t>What does this Value mean to you?</a:t>
            </a:r>
            <a:endParaRPr lang="en-GB" sz="1050" dirty="0">
              <a:latin typeface="Source Sans Pro" panose="020B0503030403020204" pitchFamily="34" charset="0"/>
              <a:ea typeface="Source Sans Pro" panose="020B0503030403020204" pitchFamily="34" charset="0"/>
            </a:endParaRPr>
          </a:p>
          <a:p>
            <a:pPr marL="214313"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rPr>
              <a:t>What does this behaviour look like locally?</a:t>
            </a:r>
          </a:p>
          <a:p>
            <a:pPr marL="900095" lvl="1" indent="-214313">
              <a:lnSpc>
                <a:spcPct val="100000"/>
              </a:lnSpc>
              <a:buClr>
                <a:schemeClr val="accent3"/>
              </a:buClr>
              <a:buSzPct val="125000"/>
              <a:buFont typeface="Arial" panose="020B0604020202020204" pitchFamily="34" charset="0"/>
              <a:buChar char="•"/>
              <a:tabLst>
                <a:tab pos="5245894" algn="l"/>
              </a:tabLst>
            </a:pPr>
            <a:r>
              <a:rPr lang="en-GB" sz="1050" dirty="0">
                <a:latin typeface="Source Sans Pro" panose="020B0503030403020204" pitchFamily="34" charset="0"/>
                <a:ea typeface="Source Sans Pro" panose="020B0503030403020204" pitchFamily="34" charset="0"/>
                <a:cs typeface="Calibri"/>
              </a:rPr>
              <a:t>Can you think of an example of where you have seen this Value being lived in your local area? (This might be a piece of work being completed or the way an individual behaved when delivering their work)</a:t>
            </a:r>
          </a:p>
          <a:p>
            <a:pPr marL="900095" lvl="1" indent="-214313">
              <a:lnSpc>
                <a:spcPct val="100000"/>
              </a:lnSpc>
              <a:buClr>
                <a:schemeClr val="accent3"/>
              </a:buClr>
              <a:buSzPct val="125000"/>
              <a:buFont typeface="Arial" panose="020B0604020202020204" pitchFamily="34" charset="0"/>
              <a:buChar char="•"/>
              <a:tabLst>
                <a:tab pos="5245894" algn="l"/>
              </a:tabLst>
            </a:pPr>
            <a:r>
              <a:rPr lang="en-GB" sz="1050" dirty="0">
                <a:latin typeface="Source Sans Pro" panose="020B0503030403020204" pitchFamily="34" charset="0"/>
                <a:ea typeface="Source Sans Pro" panose="020B0503030403020204" pitchFamily="34" charset="0"/>
              </a:rPr>
              <a:t>Where have you used one of the Values in action? What went well and what could you do more of?</a:t>
            </a:r>
          </a:p>
          <a:p>
            <a:pPr marL="214313"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rPr>
              <a:t>How is it relevant to PS Transformation and Departmental strategies/plans?</a:t>
            </a:r>
            <a:endParaRPr lang="en-GB" sz="1050" dirty="0">
              <a:latin typeface="Source Sans Pro" panose="020B0503030403020204" pitchFamily="34" charset="0"/>
              <a:ea typeface="Source Sans Pro" panose="020B0503030403020204" pitchFamily="34" charset="0"/>
              <a:cs typeface="Calibri"/>
            </a:endParaRPr>
          </a:p>
          <a:p>
            <a:pPr marL="214313" indent="-214313">
              <a:spcBef>
                <a:spcPts val="600"/>
              </a:spcBef>
              <a:spcAft>
                <a:spcPts val="225"/>
              </a:spcAft>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rPr>
              <a:t>Is anything unclear that you’d like to ask the group about? </a:t>
            </a:r>
            <a:endParaRPr lang="en-GB" sz="1050" dirty="0">
              <a:latin typeface="Source Sans Pro" panose="020B0503030403020204" pitchFamily="34" charset="0"/>
              <a:ea typeface="Source Sans Pro" panose="020B0503030403020204" pitchFamily="34" charset="0"/>
              <a:cs typeface="Calibri"/>
            </a:endParaRPr>
          </a:p>
          <a:p>
            <a:pPr marL="0" indent="0">
              <a:spcAft>
                <a:spcPts val="450"/>
              </a:spcAft>
              <a:buClr>
                <a:srgbClr val="D25A04"/>
              </a:buClr>
              <a:buSzPct val="125000"/>
              <a:buNone/>
              <a:tabLst>
                <a:tab pos="5245894" algn="l"/>
              </a:tabLst>
            </a:pPr>
            <a:r>
              <a:rPr lang="en-GB" sz="1200" b="1" dirty="0">
                <a:solidFill>
                  <a:srgbClr val="0C3273"/>
                </a:solidFill>
                <a:latin typeface="Source Sans Pro" panose="020B0503030403020204" pitchFamily="34" charset="0"/>
                <a:ea typeface="Source Sans Pro" panose="020B0503030403020204" pitchFamily="34" charset="0"/>
              </a:rPr>
              <a:t>Feedback highlights to the whole group </a:t>
            </a:r>
            <a:endParaRPr lang="en-GB" sz="1200" b="1" dirty="0">
              <a:solidFill>
                <a:srgbClr val="0C3273"/>
              </a:solidFill>
              <a:latin typeface="Source Sans Pro" panose="020B0503030403020204" pitchFamily="34" charset="0"/>
              <a:ea typeface="Source Sans Pro" panose="020B0503030403020204" pitchFamily="34" charset="0"/>
              <a:cs typeface="Calibri"/>
            </a:endParaRPr>
          </a:p>
          <a:p>
            <a:pPr indent="-214313">
              <a:lnSpc>
                <a:spcPct val="100000"/>
              </a:lnSpc>
              <a:spcBef>
                <a:spcPts val="600"/>
              </a:spcBef>
              <a:buClr>
                <a:schemeClr val="accent3"/>
              </a:buClr>
              <a:buSzPct val="125000"/>
              <a:tabLst>
                <a:tab pos="5245100" algn="l"/>
              </a:tabLst>
            </a:pPr>
            <a:r>
              <a:rPr lang="en-GB" sz="1050" dirty="0">
                <a:latin typeface="Source Sans Pro" panose="020B0503030403020204" pitchFamily="34" charset="0"/>
                <a:ea typeface="Source Sans Pro" panose="020B0503030403020204" pitchFamily="34" charset="0"/>
                <a:cs typeface="Calibri"/>
              </a:rPr>
              <a:t>What did the Value mean to your group and what does it look like?</a:t>
            </a:r>
          </a:p>
          <a:p>
            <a:pPr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cs typeface="Calibri"/>
              </a:rPr>
              <a:t>Share examples put forward by your group where they have seen the Value being lived?</a:t>
            </a:r>
          </a:p>
          <a:p>
            <a:pPr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cs typeface="Calibri"/>
              </a:rPr>
              <a:t>What are the connections between the Values and between Values in action and PS Transformation/Departmental Strategies/plans– how do build on these?</a:t>
            </a:r>
          </a:p>
          <a:p>
            <a:pPr indent="-214313">
              <a:lnSpc>
                <a:spcPct val="100000"/>
              </a:lnSpc>
              <a:spcBef>
                <a:spcPts val="600"/>
              </a:spcBef>
              <a:buClr>
                <a:schemeClr val="accent3"/>
              </a:buClr>
              <a:buSzPct val="125000"/>
              <a:tabLst>
                <a:tab pos="5245894" algn="l"/>
              </a:tabLst>
            </a:pPr>
            <a:r>
              <a:rPr lang="en-GB" sz="1050" dirty="0">
                <a:latin typeface="Source Sans Pro" panose="020B0503030403020204" pitchFamily="34" charset="0"/>
                <a:ea typeface="Source Sans Pro" panose="020B0503030403020204" pitchFamily="34" charset="0"/>
                <a:cs typeface="Calibri"/>
              </a:rPr>
              <a:t>What possible tensions between Values might arise – how do we deal with them? </a:t>
            </a:r>
            <a:endParaRPr lang="en-GB" sz="1050" dirty="0">
              <a:latin typeface="Source Sans Pro" panose="020B0503030403020204" pitchFamily="34" charset="0"/>
              <a:ea typeface="Source Sans Pro" panose="020B0503030403020204" pitchFamily="34" charset="0"/>
            </a:endParaRPr>
          </a:p>
        </p:txBody>
      </p:sp>
      <p:pic>
        <p:nvPicPr>
          <p:cNvPr id="5" name="Picture 4">
            <a:extLst>
              <a:ext uri="{FF2B5EF4-FFF2-40B4-BE49-F238E27FC236}">
                <a16:creationId xmlns:a16="http://schemas.microsoft.com/office/drawing/2014/main" id="{0023389A-65C6-436C-BCDA-65E5A913EAA0}"/>
              </a:ext>
            </a:extLst>
          </p:cNvPr>
          <p:cNvPicPr>
            <a:picLocks noChangeAspect="1"/>
          </p:cNvPicPr>
          <p:nvPr/>
        </p:nvPicPr>
        <p:blipFill>
          <a:blip r:embed="rId3"/>
          <a:stretch>
            <a:fillRect/>
          </a:stretch>
        </p:blipFill>
        <p:spPr>
          <a:xfrm>
            <a:off x="8236319" y="0"/>
            <a:ext cx="719977" cy="719977"/>
          </a:xfrm>
          <a:prstGeom prst="ellipse">
            <a:avLst/>
          </a:prstGeom>
        </p:spPr>
      </p:pic>
    </p:spTree>
    <p:extLst>
      <p:ext uri="{BB962C8B-B14F-4D97-AF65-F5344CB8AC3E}">
        <p14:creationId xmlns:p14="http://schemas.microsoft.com/office/powerpoint/2010/main" val="342565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CAD243-2323-41F6-9C1E-2788CD9FC175}"/>
              </a:ext>
            </a:extLst>
          </p:cNvPr>
          <p:cNvSpPr>
            <a:spLocks noGrp="1"/>
          </p:cNvSpPr>
          <p:nvPr>
            <p:ph sz="quarter" idx="10"/>
          </p:nvPr>
        </p:nvSpPr>
        <p:spPr>
          <a:xfrm>
            <a:off x="186598" y="181493"/>
            <a:ext cx="8672097" cy="433136"/>
          </a:xfrm>
        </p:spPr>
        <p:txBody>
          <a:bodyPr/>
          <a:lstStyle/>
          <a:p>
            <a:r>
              <a:rPr lang="en-GB">
                <a:latin typeface="Source Sans Pro" panose="020B0503030403020204" pitchFamily="34" charset="0"/>
                <a:ea typeface="Source Sans Pro" panose="020B0503030403020204" pitchFamily="34" charset="0"/>
              </a:rPr>
              <a:t>Insight into action (slide 1 of 2)</a:t>
            </a:r>
          </a:p>
        </p:txBody>
      </p:sp>
      <p:sp>
        <p:nvSpPr>
          <p:cNvPr id="3" name="Text Placeholder 2">
            <a:extLst>
              <a:ext uri="{FF2B5EF4-FFF2-40B4-BE49-F238E27FC236}">
                <a16:creationId xmlns:a16="http://schemas.microsoft.com/office/drawing/2014/main" id="{2939ACAF-E08E-46C3-8839-E4C4BE7BD011}"/>
              </a:ext>
            </a:extLst>
          </p:cNvPr>
          <p:cNvSpPr>
            <a:spLocks noGrp="1"/>
          </p:cNvSpPr>
          <p:nvPr>
            <p:ph type="body" sz="quarter" idx="13"/>
          </p:nvPr>
        </p:nvSpPr>
        <p:spPr>
          <a:xfrm>
            <a:off x="235952" y="574508"/>
            <a:ext cx="8672097" cy="3994484"/>
          </a:xfrm>
        </p:spPr>
        <p:txBody>
          <a:bodyPr/>
          <a:lstStyle/>
          <a:p>
            <a:pPr marL="0" indent="0">
              <a:lnSpc>
                <a:spcPct val="100000"/>
              </a:lnSpc>
              <a:spcBef>
                <a:spcPts val="0"/>
              </a:spcBef>
              <a:buNone/>
            </a:pPr>
            <a:r>
              <a:rPr lang="en-GB" b="1" dirty="0">
                <a:latin typeface="Source Sans Pro" panose="020B0503030403020204" pitchFamily="34" charset="0"/>
                <a:ea typeface="Source Sans Pro" panose="020B0503030403020204" pitchFamily="34" charset="0"/>
              </a:rPr>
              <a:t>Activity 2:</a:t>
            </a:r>
            <a:br>
              <a:rPr lang="en-GB" b="1" dirty="0">
                <a:latin typeface="Source Sans Pro" panose="020B0503030403020204" pitchFamily="34" charset="0"/>
                <a:ea typeface="Source Sans Pro" panose="020B0503030403020204" pitchFamily="34" charset="0"/>
              </a:rPr>
            </a:br>
            <a:br>
              <a:rPr lang="en-GB" sz="600" dirty="0">
                <a:latin typeface="Source Sans Pro" panose="020B0503030403020204" pitchFamily="34" charset="0"/>
                <a:ea typeface="Source Sans Pro" panose="020B0503030403020204" pitchFamily="34" charset="0"/>
              </a:rPr>
            </a:br>
            <a:r>
              <a:rPr lang="en-GB" dirty="0">
                <a:latin typeface="Source Sans Pro" panose="020B0503030403020204" pitchFamily="34" charset="0"/>
                <a:ea typeface="Source Sans Pro" panose="020B0503030403020204" pitchFamily="34" charset="0"/>
              </a:rPr>
              <a:t>         </a:t>
            </a:r>
            <a:r>
              <a:rPr lang="en-GB" sz="1050" dirty="0">
                <a:solidFill>
                  <a:schemeClr val="accent1"/>
                </a:solidFill>
                <a:latin typeface="Source Sans Pro" panose="020B0503030403020204" pitchFamily="34" charset="0"/>
                <a:ea typeface="Source Sans Pro" panose="020B0503030403020204" pitchFamily="34" charset="0"/>
              </a:rPr>
              <a:t>10 mins: Divide into groups and use these questions to prompt you</a:t>
            </a:r>
            <a:br>
              <a:rPr lang="en-GB" sz="1050" dirty="0">
                <a:solidFill>
                  <a:schemeClr val="accent1"/>
                </a:solidFill>
                <a:latin typeface="Source Sans Pro" panose="020B0503030403020204" pitchFamily="34" charset="0"/>
                <a:ea typeface="Source Sans Pro" panose="020B0503030403020204" pitchFamily="34" charset="0"/>
              </a:rPr>
            </a:b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endParaRPr lang="en-GB" sz="1050" dirty="0">
              <a:solidFill>
                <a:schemeClr val="accent1"/>
              </a:solidFill>
              <a:latin typeface="Source Sans Pro" panose="020B0503030403020204" pitchFamily="34" charset="0"/>
              <a:ea typeface="Source Sans Pro" panose="020B0503030403020204" pitchFamily="34" charset="0"/>
            </a:endParaRPr>
          </a:p>
          <a:p>
            <a:pPr marL="0" indent="0">
              <a:spcBef>
                <a:spcPts val="0"/>
              </a:spcBef>
              <a:buNone/>
            </a:pPr>
            <a:r>
              <a:rPr lang="en-GB" sz="1050" dirty="0">
                <a:solidFill>
                  <a:schemeClr val="accent1"/>
                </a:solidFill>
                <a:latin typeface="Source Sans Pro" panose="020B0503030403020204" pitchFamily="34" charset="0"/>
                <a:ea typeface="Source Sans Pro" panose="020B0503030403020204" pitchFamily="34" charset="0"/>
              </a:rPr>
              <a:t>          10 mins: Feedback highlights of your discussion to the entire group</a:t>
            </a:r>
          </a:p>
        </p:txBody>
      </p:sp>
      <p:graphicFrame>
        <p:nvGraphicFramePr>
          <p:cNvPr id="6" name="Table 5">
            <a:extLst>
              <a:ext uri="{FF2B5EF4-FFF2-40B4-BE49-F238E27FC236}">
                <a16:creationId xmlns:a16="http://schemas.microsoft.com/office/drawing/2014/main" id="{6D9ED7DC-8099-421D-AE64-8ED5781A80D9}"/>
              </a:ext>
            </a:extLst>
          </p:cNvPr>
          <p:cNvGraphicFramePr>
            <a:graphicFrameLocks noGrp="1"/>
          </p:cNvGraphicFramePr>
          <p:nvPr>
            <p:extLst>
              <p:ext uri="{D42A27DB-BD31-4B8C-83A1-F6EECF244321}">
                <p14:modId xmlns:p14="http://schemas.microsoft.com/office/powerpoint/2010/main" val="1247222733"/>
              </p:ext>
            </p:extLst>
          </p:nvPr>
        </p:nvGraphicFramePr>
        <p:xfrm>
          <a:off x="270206" y="1247454"/>
          <a:ext cx="8573389" cy="1831496"/>
        </p:xfrm>
        <a:graphic>
          <a:graphicData uri="http://schemas.openxmlformats.org/drawingml/2006/table">
            <a:tbl>
              <a:tblPr firstRow="1" firstCol="1" bandRow="1">
                <a:tableStyleId>{5C22544A-7EE6-4342-B048-85BDC9FD1C3A}</a:tableStyleId>
              </a:tblPr>
              <a:tblGrid>
                <a:gridCol w="2136488">
                  <a:extLst>
                    <a:ext uri="{9D8B030D-6E8A-4147-A177-3AD203B41FA5}">
                      <a16:colId xmlns:a16="http://schemas.microsoft.com/office/drawing/2014/main" val="20000"/>
                    </a:ext>
                  </a:extLst>
                </a:gridCol>
                <a:gridCol w="3255161">
                  <a:extLst>
                    <a:ext uri="{9D8B030D-6E8A-4147-A177-3AD203B41FA5}">
                      <a16:colId xmlns:a16="http://schemas.microsoft.com/office/drawing/2014/main" val="20001"/>
                    </a:ext>
                  </a:extLst>
                </a:gridCol>
                <a:gridCol w="3181740">
                  <a:extLst>
                    <a:ext uri="{9D8B030D-6E8A-4147-A177-3AD203B41FA5}">
                      <a16:colId xmlns:a16="http://schemas.microsoft.com/office/drawing/2014/main" val="20002"/>
                    </a:ext>
                  </a:extLst>
                </a:gridCol>
              </a:tblGrid>
              <a:tr h="223515">
                <a:tc>
                  <a:txBody>
                    <a:bodyPr/>
                    <a:lstStyle/>
                    <a:p>
                      <a:pPr algn="ctr"/>
                      <a:endParaRPr lang="en-GB" sz="900">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algn="ctr"/>
                      <a:r>
                        <a:rPr lang="en-GB" sz="1100">
                          <a:latin typeface="Source Sans Pro" panose="020B0503030403020204" pitchFamily="34" charset="0"/>
                          <a:ea typeface="Source Sans Pro" panose="020B0503030403020204" pitchFamily="34" charset="0"/>
                        </a:rPr>
                        <a:t>Strengths</a:t>
                      </a:r>
                    </a:p>
                  </a:txBody>
                  <a:tcPr marL="68580" marR="68580" marT="34290" marB="34290" anchor="ctr"/>
                </a:tc>
                <a:tc>
                  <a:txBody>
                    <a:bodyPr/>
                    <a:lstStyle/>
                    <a:p>
                      <a:pPr algn="ctr"/>
                      <a:r>
                        <a:rPr lang="en-GB" sz="1100">
                          <a:latin typeface="Source Sans Pro" panose="020B0503030403020204" pitchFamily="34" charset="0"/>
                          <a:ea typeface="Source Sans Pro" panose="020B0503030403020204" pitchFamily="34" charset="0"/>
                        </a:rPr>
                        <a:t>Challenges</a:t>
                      </a:r>
                    </a:p>
                  </a:txBody>
                  <a:tcPr marL="68580" marR="68580" marT="34290" marB="34290" anchor="ctr"/>
                </a:tc>
                <a:extLst>
                  <a:ext uri="{0D108BD9-81ED-4DB2-BD59-A6C34878D82A}">
                    <a16:rowId xmlns:a16="http://schemas.microsoft.com/office/drawing/2014/main" val="10000"/>
                  </a:ext>
                </a:extLst>
              </a:tr>
              <a:tr h="465657">
                <a:tc>
                  <a:txBody>
                    <a:bodyPr/>
                    <a:lstStyle/>
                    <a:p>
                      <a:pPr marL="268288" indent="-268288" algn="l"/>
                      <a:r>
                        <a:rPr lang="en-GB" sz="1100">
                          <a:latin typeface="Source Sans Pro" panose="020B0503030403020204" pitchFamily="34" charset="0"/>
                          <a:ea typeface="Source Sans Pro" panose="020B0503030403020204" pitchFamily="34" charset="0"/>
                        </a:rPr>
                        <a:t>a.</a:t>
                      </a:r>
                      <a:r>
                        <a:rPr lang="en-GB" sz="1100" baseline="0">
                          <a:latin typeface="Source Sans Pro" panose="020B0503030403020204" pitchFamily="34" charset="0"/>
                          <a:ea typeface="Source Sans Pro" panose="020B0503030403020204" pitchFamily="34" charset="0"/>
                        </a:rPr>
                        <a:t> </a:t>
                      </a:r>
                      <a:r>
                        <a:rPr lang="en-GB" sz="1100">
                          <a:latin typeface="Source Sans Pro" panose="020B0503030403020204" pitchFamily="34" charset="0"/>
                          <a:ea typeface="Source Sans Pro" panose="020B0503030403020204" pitchFamily="34" charset="0"/>
                        </a:rPr>
                        <a:t>Initial thoughts</a:t>
                      </a:r>
                      <a:endParaRPr lang="en-GB" sz="1100" b="1">
                        <a:solidFill>
                          <a:schemeClr val="bg1"/>
                        </a:solidFill>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algn="ctr"/>
                      <a:r>
                        <a:rPr lang="en-GB" sz="1000" dirty="0">
                          <a:latin typeface="Source Sans Pro" panose="020B0503030403020204" pitchFamily="34" charset="0"/>
                          <a:ea typeface="Source Sans Pro" panose="020B0503030403020204" pitchFamily="34" charset="0"/>
                        </a:rPr>
                        <a:t>What</a:t>
                      </a:r>
                      <a:r>
                        <a:rPr lang="en-GB" sz="1000" baseline="0" dirty="0">
                          <a:latin typeface="Source Sans Pro" panose="020B0503030403020204" pitchFamily="34" charset="0"/>
                          <a:ea typeface="Source Sans Pro" panose="020B0503030403020204" pitchFamily="34" charset="0"/>
                        </a:rPr>
                        <a:t> would we say we are renowned for? </a:t>
                      </a:r>
                      <a:r>
                        <a:rPr lang="en-GB" sz="1000" dirty="0">
                          <a:latin typeface="Source Sans Pro" panose="020B0503030403020204" pitchFamily="34" charset="0"/>
                          <a:ea typeface="Source Sans Pro" panose="020B0503030403020204" pitchFamily="34" charset="0"/>
                        </a:rPr>
                        <a:t>Can</a:t>
                      </a:r>
                      <a:r>
                        <a:rPr lang="en-GB" sz="1000" baseline="0" dirty="0">
                          <a:latin typeface="Source Sans Pro" panose="020B0503030403020204" pitchFamily="34" charset="0"/>
                          <a:ea typeface="Source Sans Pro" panose="020B0503030403020204" pitchFamily="34" charset="0"/>
                        </a:rPr>
                        <a:t> these strengths be overplayed? What are the different strengths in the team?</a:t>
                      </a:r>
                      <a:endParaRPr lang="en-GB" sz="1000" dirty="0">
                        <a:latin typeface="Source Sans Pro" panose="020B0503030403020204" pitchFamily="34" charset="0"/>
                        <a:ea typeface="Source Sans Pro" panose="020B0503030403020204" pitchFamily="34" charset="0"/>
                      </a:endParaRPr>
                    </a:p>
                  </a:txBody>
                  <a:tcPr marL="68580" marR="68580" marT="34290" marB="34290" anchor="ctr">
                    <a:solidFill>
                      <a:schemeClr val="bg1">
                        <a:lumMod val="95000"/>
                      </a:schemeClr>
                    </a:solidFill>
                  </a:tcPr>
                </a:tc>
                <a:tc>
                  <a:txBody>
                    <a:bodyPr/>
                    <a:lstStyle/>
                    <a:p>
                      <a:pPr algn="ctr"/>
                      <a:r>
                        <a:rPr lang="en-GB" sz="1000">
                          <a:latin typeface="Source Sans Pro" panose="020B0503030403020204" pitchFamily="34" charset="0"/>
                          <a:ea typeface="Source Sans Pro" panose="020B0503030403020204" pitchFamily="34" charset="0"/>
                        </a:rPr>
                        <a:t>What</a:t>
                      </a:r>
                      <a:r>
                        <a:rPr lang="en-GB" sz="1000" baseline="0">
                          <a:latin typeface="Source Sans Pro" panose="020B0503030403020204" pitchFamily="34" charset="0"/>
                          <a:ea typeface="Source Sans Pro" panose="020B0503030403020204" pitchFamily="34" charset="0"/>
                        </a:rPr>
                        <a:t> do we say we need to improve – individually and as a team? </a:t>
                      </a:r>
                      <a:r>
                        <a:rPr lang="en-GB" sz="1000">
                          <a:latin typeface="Source Sans Pro" panose="020B0503030403020204" pitchFamily="34" charset="0"/>
                          <a:ea typeface="Source Sans Pro" panose="020B0503030403020204" pitchFamily="34" charset="0"/>
                        </a:rPr>
                        <a:t>What bad habits don’t we talk about?</a:t>
                      </a:r>
                    </a:p>
                  </a:txBody>
                  <a:tcPr marL="68580" marR="68580" marT="34290" marB="34290" anchor="ctr">
                    <a:solidFill>
                      <a:schemeClr val="bg1">
                        <a:lumMod val="95000"/>
                      </a:schemeClr>
                    </a:solidFill>
                  </a:tcPr>
                </a:tc>
                <a:extLst>
                  <a:ext uri="{0D108BD9-81ED-4DB2-BD59-A6C34878D82A}">
                    <a16:rowId xmlns:a16="http://schemas.microsoft.com/office/drawing/2014/main" val="10001"/>
                  </a:ext>
                </a:extLst>
              </a:tr>
              <a:tr h="480060">
                <a:tc>
                  <a:txBody>
                    <a:bodyPr/>
                    <a:lstStyle/>
                    <a:p>
                      <a:pPr marL="268288" indent="-268288" algn="l"/>
                      <a:r>
                        <a:rPr lang="en-GB" sz="900">
                          <a:latin typeface="Source Sans Pro" panose="020B0503030403020204" pitchFamily="34" charset="0"/>
                          <a:ea typeface="Source Sans Pro" panose="020B0503030403020204" pitchFamily="34" charset="0"/>
                        </a:rPr>
                        <a:t>b</a:t>
                      </a:r>
                      <a:r>
                        <a:rPr lang="en-GB" sz="1100" b="1" kern="1200">
                          <a:solidFill>
                            <a:schemeClr val="lt1"/>
                          </a:solidFill>
                          <a:latin typeface="Source Sans Pro" panose="020B0503030403020204" pitchFamily="34" charset="0"/>
                          <a:ea typeface="Source Sans Pro" panose="020B0503030403020204" pitchFamily="34" charset="0"/>
                        </a:rPr>
                        <a:t>. What would others say?</a:t>
                      </a:r>
                      <a:endParaRPr lang="en-GB" sz="1100" b="1" kern="1200">
                        <a:solidFill>
                          <a:schemeClr val="lt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algn="ctr"/>
                      <a:r>
                        <a:rPr lang="en-GB" sz="1000" baseline="0" dirty="0">
                          <a:latin typeface="Source Sans Pro" panose="020B0503030403020204" pitchFamily="34" charset="0"/>
                          <a:ea typeface="Source Sans Pro" panose="020B0503030403020204" pitchFamily="34" charset="0"/>
                        </a:rPr>
                        <a:t>What feedback do we hear? </a:t>
                      </a:r>
                    </a:p>
                    <a:p>
                      <a:pPr algn="ctr"/>
                      <a:r>
                        <a:rPr lang="en-GB" sz="1000" baseline="0" dirty="0">
                          <a:latin typeface="Source Sans Pro" panose="020B0503030403020204" pitchFamily="34" charset="0"/>
                          <a:ea typeface="Source Sans Pro" panose="020B0503030403020204" pitchFamily="34" charset="0"/>
                        </a:rPr>
                        <a:t>Are we over confident?</a:t>
                      </a:r>
                      <a:endParaRPr lang="en-GB" sz="1000" dirty="0">
                        <a:latin typeface="Source Sans Pro" panose="020B0503030403020204" pitchFamily="34" charset="0"/>
                        <a:ea typeface="Source Sans Pro" panose="020B0503030403020204" pitchFamily="34" charset="0"/>
                      </a:endParaRPr>
                    </a:p>
                  </a:txBody>
                  <a:tcPr marL="68580" marR="68580" marT="34290" marB="34290" anchor="ctr">
                    <a:solidFill>
                      <a:schemeClr val="bg1">
                        <a:lumMod val="95000"/>
                      </a:schemeClr>
                    </a:solidFill>
                  </a:tcPr>
                </a:tc>
                <a:tc>
                  <a:txBody>
                    <a:bodyPr/>
                    <a:lstStyle/>
                    <a:p>
                      <a:pPr algn="ctr"/>
                      <a:r>
                        <a:rPr lang="en-GB" sz="1000" dirty="0">
                          <a:latin typeface="Source Sans Pro" panose="020B0503030403020204" pitchFamily="34" charset="0"/>
                          <a:ea typeface="Source Sans Pro" panose="020B0503030403020204" pitchFamily="34" charset="0"/>
                        </a:rPr>
                        <a:t>Do we</a:t>
                      </a:r>
                      <a:r>
                        <a:rPr lang="en-GB" sz="1000" baseline="0" dirty="0">
                          <a:latin typeface="Source Sans Pro" panose="020B0503030403020204" pitchFamily="34" charset="0"/>
                          <a:ea typeface="Source Sans Pro" panose="020B0503030403020204" pitchFamily="34" charset="0"/>
                        </a:rPr>
                        <a:t> have any b</a:t>
                      </a:r>
                      <a:r>
                        <a:rPr lang="en-GB" sz="1000" dirty="0">
                          <a:latin typeface="Source Sans Pro" panose="020B0503030403020204" pitchFamily="34" charset="0"/>
                          <a:ea typeface="Source Sans Pro" panose="020B0503030403020204" pitchFamily="34" charset="0"/>
                        </a:rPr>
                        <a:t>lind spots</a:t>
                      </a:r>
                      <a:r>
                        <a:rPr lang="en-GB" sz="1000" baseline="0" dirty="0">
                          <a:latin typeface="Source Sans Pro" panose="020B0503030403020204" pitchFamily="34" charset="0"/>
                          <a:ea typeface="Source Sans Pro" panose="020B0503030403020204" pitchFamily="34" charset="0"/>
                        </a:rPr>
                        <a:t>?</a:t>
                      </a:r>
                    </a:p>
                    <a:p>
                      <a:pPr algn="ctr"/>
                      <a:r>
                        <a:rPr lang="en-GB" sz="1000" baseline="0" dirty="0">
                          <a:latin typeface="Source Sans Pro" panose="020B0503030403020204" pitchFamily="34" charset="0"/>
                          <a:ea typeface="Source Sans Pro" panose="020B0503030403020204" pitchFamily="34" charset="0"/>
                        </a:rPr>
                        <a:t>What do we see as normal that </a:t>
                      </a:r>
                      <a:br>
                        <a:rPr lang="en-GB" sz="1000" baseline="0" dirty="0">
                          <a:latin typeface="Source Sans Pro" panose="020B0503030403020204" pitchFamily="34" charset="0"/>
                          <a:ea typeface="Source Sans Pro" panose="020B0503030403020204" pitchFamily="34" charset="0"/>
                        </a:rPr>
                      </a:br>
                      <a:r>
                        <a:rPr lang="en-GB" sz="1000" baseline="0" dirty="0">
                          <a:latin typeface="Source Sans Pro" panose="020B0503030403020204" pitchFamily="34" charset="0"/>
                          <a:ea typeface="Source Sans Pro" panose="020B0503030403020204" pitchFamily="34" charset="0"/>
                        </a:rPr>
                        <a:t>others might see differently?</a:t>
                      </a:r>
                      <a:endParaRPr lang="en-GB" sz="1000" dirty="0">
                        <a:latin typeface="Source Sans Pro" panose="020B0503030403020204" pitchFamily="34" charset="0"/>
                        <a:ea typeface="Source Sans Pro" panose="020B0503030403020204" pitchFamily="34"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0002"/>
                  </a:ext>
                </a:extLst>
              </a:tr>
              <a:tr h="543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Source Sans Pro" panose="020B0503030403020204" pitchFamily="34" charset="0"/>
                          <a:ea typeface="Source Sans Pro" panose="020B0503030403020204" pitchFamily="34" charset="0"/>
                        </a:rPr>
                        <a:t>c. What is driving or reinforcing these behaviours?</a:t>
                      </a:r>
                      <a:endParaRPr lang="en-GB" sz="1100" b="1" kern="1200" dirty="0">
                        <a:solidFill>
                          <a:schemeClr val="lt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algn="ctr"/>
                      <a:r>
                        <a:rPr lang="en-GB" sz="1000">
                          <a:latin typeface="Source Sans Pro" panose="020B0503030403020204" pitchFamily="34" charset="0"/>
                          <a:ea typeface="Source Sans Pro" panose="020B0503030403020204" pitchFamily="34" charset="0"/>
                        </a:rPr>
                        <a:t>What things </a:t>
                      </a:r>
                      <a:r>
                        <a:rPr lang="en-GB" sz="1000" baseline="0">
                          <a:latin typeface="Source Sans Pro" panose="020B0503030403020204" pitchFamily="34" charset="0"/>
                          <a:ea typeface="Source Sans Pro" panose="020B0503030403020204" pitchFamily="34" charset="0"/>
                        </a:rPr>
                        <a:t>encourage us to maintain</a:t>
                      </a:r>
                      <a:br>
                        <a:rPr lang="en-GB" sz="1000" baseline="0">
                          <a:latin typeface="Source Sans Pro" panose="020B0503030403020204" pitchFamily="34" charset="0"/>
                          <a:ea typeface="Source Sans Pro" panose="020B0503030403020204" pitchFamily="34" charset="0"/>
                        </a:rPr>
                      </a:br>
                      <a:r>
                        <a:rPr lang="en-GB" sz="1000" baseline="0">
                          <a:latin typeface="Source Sans Pro" panose="020B0503030403020204" pitchFamily="34" charset="0"/>
                          <a:ea typeface="Source Sans Pro" panose="020B0503030403020204" pitchFamily="34" charset="0"/>
                        </a:rPr>
                        <a:t>these habits and behaviours? </a:t>
                      </a:r>
                    </a:p>
                    <a:p>
                      <a:pPr algn="ctr"/>
                      <a:r>
                        <a:rPr lang="en-GB" sz="1000" baseline="0">
                          <a:latin typeface="Source Sans Pro" panose="020B0503030403020204" pitchFamily="34" charset="0"/>
                          <a:ea typeface="Source Sans Pro" panose="020B0503030403020204" pitchFamily="34" charset="0"/>
                        </a:rPr>
                        <a:t>Are these ‘</a:t>
                      </a:r>
                      <a:r>
                        <a:rPr lang="en-GB" sz="1000" baseline="0" err="1">
                          <a:latin typeface="Source Sans Pro" panose="020B0503030403020204" pitchFamily="34" charset="0"/>
                          <a:ea typeface="Source Sans Pro" panose="020B0503030403020204" pitchFamily="34" charset="0"/>
                        </a:rPr>
                        <a:t>reinforcers</a:t>
                      </a:r>
                      <a:r>
                        <a:rPr lang="en-GB" sz="1000" baseline="0">
                          <a:latin typeface="Source Sans Pro" panose="020B0503030403020204" pitchFamily="34" charset="0"/>
                          <a:ea typeface="Source Sans Pro" panose="020B0503030403020204" pitchFamily="34" charset="0"/>
                        </a:rPr>
                        <a:t>’ healthy?</a:t>
                      </a:r>
                      <a:endParaRPr lang="en-GB" sz="1000">
                        <a:latin typeface="Source Sans Pro" panose="020B0503030403020204" pitchFamily="34" charset="0"/>
                        <a:ea typeface="Source Sans Pro" panose="020B0503030403020204" pitchFamily="34" charset="0"/>
                      </a:endParaRPr>
                    </a:p>
                  </a:txBody>
                  <a:tcPr marL="68580" marR="68580" marT="34290" marB="34290" anchor="ctr">
                    <a:solidFill>
                      <a:schemeClr val="bg1">
                        <a:lumMod val="95000"/>
                      </a:schemeClr>
                    </a:solidFill>
                  </a:tcPr>
                </a:tc>
                <a:tc>
                  <a:txBody>
                    <a:bodyPr/>
                    <a:lstStyle/>
                    <a:p>
                      <a:pPr algn="ctr"/>
                      <a:r>
                        <a:rPr lang="en-GB" sz="1000" dirty="0">
                          <a:latin typeface="Source Sans Pro" panose="020B0503030403020204" pitchFamily="34" charset="0"/>
                          <a:ea typeface="Source Sans Pro" panose="020B0503030403020204" pitchFamily="34" charset="0"/>
                        </a:rPr>
                        <a:t>What </a:t>
                      </a:r>
                      <a:r>
                        <a:rPr lang="en-GB" sz="1000" baseline="0" dirty="0">
                          <a:latin typeface="Source Sans Pro" panose="020B0503030403020204" pitchFamily="34" charset="0"/>
                          <a:ea typeface="Source Sans Pro" panose="020B0503030403020204" pitchFamily="34" charset="0"/>
                        </a:rPr>
                        <a:t>things get in the way of us changing these habits and behaviours?</a:t>
                      </a:r>
                    </a:p>
                    <a:p>
                      <a:pPr algn="ctr"/>
                      <a:r>
                        <a:rPr lang="en-GB" sz="1000" baseline="0" dirty="0">
                          <a:latin typeface="Source Sans Pro" panose="020B0503030403020204" pitchFamily="34" charset="0"/>
                          <a:ea typeface="Source Sans Pro" panose="020B0503030403020204" pitchFamily="34" charset="0"/>
                        </a:rPr>
                        <a:t>What would happen if we did change?</a:t>
                      </a:r>
                      <a:endParaRPr lang="en-GB" sz="1000" dirty="0">
                        <a:latin typeface="Source Sans Pro" panose="020B0503030403020204" pitchFamily="34" charset="0"/>
                        <a:ea typeface="Source Sans Pro" panose="020B0503030403020204" pitchFamily="34"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1A352EDC-2A68-4A65-A9C3-8A37C41E229B}"/>
              </a:ext>
            </a:extLst>
          </p:cNvPr>
          <p:cNvGraphicFramePr>
            <a:graphicFrameLocks noGrp="1"/>
          </p:cNvGraphicFramePr>
          <p:nvPr/>
        </p:nvGraphicFramePr>
        <p:xfrm>
          <a:off x="302769" y="3452714"/>
          <a:ext cx="4158462" cy="853440"/>
        </p:xfrm>
        <a:graphic>
          <a:graphicData uri="http://schemas.openxmlformats.org/drawingml/2006/table">
            <a:tbl>
              <a:tblPr firstRow="1" bandRow="1">
                <a:tableStyleId>{5C22544A-7EE6-4342-B048-85BDC9FD1C3A}</a:tableStyleId>
              </a:tblPr>
              <a:tblGrid>
                <a:gridCol w="1836204">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tblGrid>
              <a:tr h="205740">
                <a:tc>
                  <a:txBody>
                    <a:bodyPr/>
                    <a:lstStyle/>
                    <a:p>
                      <a:pPr marL="268288" marR="0" indent="-268288" algn="l" defTabSz="914400" rtl="0" eaLnBrk="1" fontAlgn="auto" latinLnBrk="0" hangingPunct="1">
                        <a:lnSpc>
                          <a:spcPct val="100000"/>
                        </a:lnSpc>
                        <a:spcBef>
                          <a:spcPts val="0"/>
                        </a:spcBef>
                        <a:spcAft>
                          <a:spcPts val="0"/>
                        </a:spcAft>
                        <a:buClrTx/>
                        <a:buSzTx/>
                        <a:buFontTx/>
                        <a:buNone/>
                        <a:tabLst/>
                        <a:defRPr/>
                      </a:pPr>
                      <a:r>
                        <a:rPr lang="en-GB" sz="1100" b="1" kern="1200" baseline="0">
                          <a:solidFill>
                            <a:schemeClr val="bg1"/>
                          </a:solidFill>
                          <a:latin typeface="Source Sans Pro" panose="020B0503030403020204" pitchFamily="34" charset="0"/>
                          <a:ea typeface="Source Sans Pro" panose="020B0503030403020204" pitchFamily="34" charset="0"/>
                        </a:rPr>
                        <a:t>Key insights</a:t>
                      </a:r>
                      <a:endParaRPr lang="en-GB" sz="1100" b="1" kern="1200" baseline="0">
                        <a:solidFill>
                          <a:schemeClr val="bg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Three behaviour change actions</a:t>
                      </a:r>
                      <a:endParaRPr kumimoji="0" lang="en-GB" sz="11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endParaRPr>
                    </a:p>
                  </a:txBody>
                  <a:tcPr marL="68580" marR="68580" marT="34290" marB="34290" anchor="ctr"/>
                </a:tc>
                <a:extLst>
                  <a:ext uri="{0D108BD9-81ED-4DB2-BD59-A6C34878D82A}">
                    <a16:rowId xmlns:a16="http://schemas.microsoft.com/office/drawing/2014/main" val="10000"/>
                  </a:ext>
                </a:extLst>
              </a:tr>
              <a:tr h="205740">
                <a:tc>
                  <a:txBody>
                    <a:bodyPr/>
                    <a:lstStyle/>
                    <a:p>
                      <a:pPr marL="268288" marR="0" indent="-268288" algn="l" defTabSz="914400" rtl="0" eaLnBrk="1" fontAlgn="auto" latinLnBrk="0" hangingPunct="1">
                        <a:lnSpc>
                          <a:spcPct val="100000"/>
                        </a:lnSpc>
                        <a:spcBef>
                          <a:spcPts val="0"/>
                        </a:spcBef>
                        <a:spcAft>
                          <a:spcPts val="0"/>
                        </a:spcAft>
                        <a:buClrTx/>
                        <a:buSzTx/>
                        <a:buFontTx/>
                        <a:buNone/>
                        <a:tabLst/>
                        <a:defRPr/>
                      </a:pPr>
                      <a:endParaRPr lang="en-GB" sz="900" b="0" kern="1200" baseline="0">
                        <a:solidFill>
                          <a:schemeClr val="tx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1.</a:t>
                      </a:r>
                    </a:p>
                  </a:txBody>
                  <a:tcPr marL="68580" marR="68580" marT="34290" marB="34290" anchor="ctr"/>
                </a:tc>
                <a:extLst>
                  <a:ext uri="{0D108BD9-81ED-4DB2-BD59-A6C34878D82A}">
                    <a16:rowId xmlns:a16="http://schemas.microsoft.com/office/drawing/2014/main" val="10001"/>
                  </a:ext>
                </a:extLst>
              </a:tr>
              <a:tr h="205740">
                <a:tc>
                  <a:txBody>
                    <a:bodyPr/>
                    <a:lstStyle/>
                    <a:p>
                      <a:endParaRPr lang="en-GB" sz="900">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2.</a:t>
                      </a:r>
                    </a:p>
                  </a:txBody>
                  <a:tcPr marL="68580" marR="68580" marT="34290" marB="34290" anchor="ctr"/>
                </a:tc>
                <a:extLst>
                  <a:ext uri="{0D108BD9-81ED-4DB2-BD59-A6C34878D82A}">
                    <a16:rowId xmlns:a16="http://schemas.microsoft.com/office/drawing/2014/main" val="10002"/>
                  </a:ext>
                </a:extLst>
              </a:tr>
              <a:tr h="205740">
                <a:tc>
                  <a:txBody>
                    <a:bodyPr/>
                    <a:lstStyle/>
                    <a:p>
                      <a:endParaRPr lang="en-GB" sz="900">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3.</a:t>
                      </a:r>
                    </a:p>
                  </a:txBody>
                  <a:tcPr marL="68580" marR="68580" marT="34290" marB="34290" anchor="ctr"/>
                </a:tc>
                <a:extLst>
                  <a:ext uri="{0D108BD9-81ED-4DB2-BD59-A6C34878D82A}">
                    <a16:rowId xmlns:a16="http://schemas.microsoft.com/office/drawing/2014/main" val="10003"/>
                  </a:ext>
                </a:extLst>
              </a:tr>
            </a:tbl>
          </a:graphicData>
        </a:graphic>
      </p:graphicFrame>
      <p:sp>
        <p:nvSpPr>
          <p:cNvPr id="4" name="Flowchart: Connector 3">
            <a:extLst>
              <a:ext uri="{FF2B5EF4-FFF2-40B4-BE49-F238E27FC236}">
                <a16:creationId xmlns:a16="http://schemas.microsoft.com/office/drawing/2014/main" id="{984011B4-0FE2-46F2-90B7-01E4BF3D55CF}"/>
              </a:ext>
            </a:extLst>
          </p:cNvPr>
          <p:cNvSpPr/>
          <p:nvPr/>
        </p:nvSpPr>
        <p:spPr>
          <a:xfrm>
            <a:off x="302769" y="929502"/>
            <a:ext cx="277318" cy="243145"/>
          </a:xfrm>
          <a:prstGeom prst="flowChartConnector">
            <a:avLst/>
          </a:prstGeom>
          <a:solidFill>
            <a:srgbClr val="31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ource Sans Pro" panose="020B0503030403020204" pitchFamily="34" charset="0"/>
                <a:ea typeface="Source Sans Pro" panose="020B0503030403020204" pitchFamily="34" charset="0"/>
              </a:rPr>
              <a:t>1</a:t>
            </a:r>
          </a:p>
        </p:txBody>
      </p:sp>
      <p:sp>
        <p:nvSpPr>
          <p:cNvPr id="8" name="Flowchart: Connector 7">
            <a:extLst>
              <a:ext uri="{FF2B5EF4-FFF2-40B4-BE49-F238E27FC236}">
                <a16:creationId xmlns:a16="http://schemas.microsoft.com/office/drawing/2014/main" id="{9B954198-D68F-4C54-B632-0419F5230D56}"/>
              </a:ext>
            </a:extLst>
          </p:cNvPr>
          <p:cNvSpPr/>
          <p:nvPr/>
        </p:nvSpPr>
        <p:spPr>
          <a:xfrm>
            <a:off x="270206" y="3125449"/>
            <a:ext cx="277318" cy="239611"/>
          </a:xfrm>
          <a:prstGeom prst="flowChartConnector">
            <a:avLst/>
          </a:prstGeom>
          <a:solidFill>
            <a:srgbClr val="31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a:t>
            </a:r>
          </a:p>
        </p:txBody>
      </p:sp>
      <p:pic>
        <p:nvPicPr>
          <p:cNvPr id="10" name="Picture 9">
            <a:extLst>
              <a:ext uri="{FF2B5EF4-FFF2-40B4-BE49-F238E27FC236}">
                <a16:creationId xmlns:a16="http://schemas.microsoft.com/office/drawing/2014/main" id="{6A2BFA77-C5B5-46FD-BBC5-CCB2329FDF39}"/>
              </a:ext>
            </a:extLst>
          </p:cNvPr>
          <p:cNvPicPr>
            <a:picLocks noChangeAspect="1"/>
          </p:cNvPicPr>
          <p:nvPr/>
        </p:nvPicPr>
        <p:blipFill>
          <a:blip r:embed="rId3"/>
          <a:stretch>
            <a:fillRect/>
          </a:stretch>
        </p:blipFill>
        <p:spPr>
          <a:xfrm>
            <a:off x="8236319" y="0"/>
            <a:ext cx="719977" cy="719977"/>
          </a:xfrm>
          <a:prstGeom prst="ellipse">
            <a:avLst/>
          </a:prstGeom>
        </p:spPr>
      </p:pic>
    </p:spTree>
    <p:extLst>
      <p:ext uri="{BB962C8B-B14F-4D97-AF65-F5344CB8AC3E}">
        <p14:creationId xmlns:p14="http://schemas.microsoft.com/office/powerpoint/2010/main" val="722611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C6192-DB9C-4272-8C5B-BF7EA35AFECB}"/>
              </a:ext>
            </a:extLst>
          </p:cNvPr>
          <p:cNvSpPr>
            <a:spLocks noGrp="1"/>
          </p:cNvSpPr>
          <p:nvPr>
            <p:ph sz="quarter" idx="10"/>
          </p:nvPr>
        </p:nvSpPr>
        <p:spPr>
          <a:xfrm>
            <a:off x="186598" y="262399"/>
            <a:ext cx="8672097" cy="625235"/>
          </a:xfrm>
        </p:spPr>
        <p:txBody>
          <a:bodyPr/>
          <a:lstStyle/>
          <a:p>
            <a:r>
              <a:rPr lang="en-GB">
                <a:latin typeface="Source Sans Pro" panose="020B0503030403020204" pitchFamily="34" charset="0"/>
                <a:ea typeface="Source Sans Pro" panose="020B0503030403020204" pitchFamily="34" charset="0"/>
              </a:rPr>
              <a:t>Insight into action  (slide 2 of 2)</a:t>
            </a:r>
          </a:p>
        </p:txBody>
      </p:sp>
      <p:sp>
        <p:nvSpPr>
          <p:cNvPr id="6" name="TextBox 5">
            <a:extLst>
              <a:ext uri="{FF2B5EF4-FFF2-40B4-BE49-F238E27FC236}">
                <a16:creationId xmlns:a16="http://schemas.microsoft.com/office/drawing/2014/main" id="{DCAF0912-7591-4F8A-A6ED-5FB901AFE304}"/>
              </a:ext>
            </a:extLst>
          </p:cNvPr>
          <p:cNvSpPr txBox="1"/>
          <p:nvPr/>
        </p:nvSpPr>
        <p:spPr>
          <a:xfrm>
            <a:off x="589063" y="2025044"/>
            <a:ext cx="7656636" cy="1148456"/>
          </a:xfrm>
          <a:prstGeom prst="rect">
            <a:avLst/>
          </a:prstGeom>
          <a:noFill/>
        </p:spPr>
        <p:txBody>
          <a:bodyPr wrap="square" rtlCol="0">
            <a:spAutoFit/>
          </a:bodyPr>
          <a:lstStyle/>
          <a:p>
            <a:endParaRPr lang="en-GB" sz="1050" dirty="0">
              <a:solidFill>
                <a:schemeClr val="accent1"/>
              </a:solidFill>
            </a:endParaRPr>
          </a:p>
          <a:p>
            <a:endParaRPr lang="en-GB" sz="1050" dirty="0">
              <a:solidFill>
                <a:schemeClr val="accent1"/>
              </a:solidFill>
            </a:endParaRPr>
          </a:p>
          <a:p>
            <a:pPr marL="198882" indent="-198882"/>
            <a:r>
              <a:rPr lang="en-GB" b="1" dirty="0">
                <a:solidFill>
                  <a:srgbClr val="FFFFFF"/>
                </a:solidFill>
                <a:latin typeface="Arial" panose="020B0604020202020204" pitchFamily="34" charset="0"/>
              </a:rPr>
              <a:t>Key insights</a:t>
            </a:r>
            <a:endParaRPr lang="en-GB" dirty="0">
              <a:latin typeface="Arial" panose="020B0604020202020204" pitchFamily="34" charset="0"/>
            </a:endParaRPr>
          </a:p>
          <a:p>
            <a:pPr marL="198882" indent="-198882"/>
            <a:r>
              <a:rPr lang="en-GB" b="1" dirty="0">
                <a:solidFill>
                  <a:schemeClr val="accent1"/>
                </a:solidFill>
                <a:latin typeface="Source Sans Pro" panose="020B0503030403020204" pitchFamily="34" charset="0"/>
                <a:ea typeface="Source Sans Pro" panose="020B0503030403020204" pitchFamily="34" charset="0"/>
              </a:rPr>
              <a:t>As a group, consider and discuss:</a:t>
            </a:r>
          </a:p>
          <a:p>
            <a:endParaRPr lang="en-GB" sz="1050" dirty="0">
              <a:solidFill>
                <a:schemeClr val="accent1"/>
              </a:solidFill>
              <a:latin typeface="Source Sans Pro" panose="020B0503030403020204" pitchFamily="34" charset="0"/>
              <a:ea typeface="Source Sans Pro" panose="020B0503030403020204" pitchFamily="34" charset="0"/>
            </a:endParaRPr>
          </a:p>
          <a:p>
            <a:endParaRPr lang="en-GB" sz="1013" dirty="0"/>
          </a:p>
        </p:txBody>
      </p:sp>
      <p:graphicFrame>
        <p:nvGraphicFramePr>
          <p:cNvPr id="7" name="Table 6">
            <a:extLst>
              <a:ext uri="{FF2B5EF4-FFF2-40B4-BE49-F238E27FC236}">
                <a16:creationId xmlns:a16="http://schemas.microsoft.com/office/drawing/2014/main" id="{AA189C0A-F8CE-491C-BF1B-396C1EAD6A3F}"/>
              </a:ext>
            </a:extLst>
          </p:cNvPr>
          <p:cNvGraphicFramePr>
            <a:graphicFrameLocks noGrp="1"/>
          </p:cNvGraphicFramePr>
          <p:nvPr/>
        </p:nvGraphicFramePr>
        <p:xfrm>
          <a:off x="186598" y="1273040"/>
          <a:ext cx="4158462" cy="822960"/>
        </p:xfrm>
        <a:graphic>
          <a:graphicData uri="http://schemas.openxmlformats.org/drawingml/2006/table">
            <a:tbl>
              <a:tblPr firstRow="1" bandRow="1">
                <a:tableStyleId>{5C22544A-7EE6-4342-B048-85BDC9FD1C3A}</a:tableStyleId>
              </a:tblPr>
              <a:tblGrid>
                <a:gridCol w="1836204">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tblGrid>
              <a:tr h="205740">
                <a:tc>
                  <a:txBody>
                    <a:bodyPr/>
                    <a:lstStyle/>
                    <a:p>
                      <a:pPr marL="268288" marR="0" indent="-268288" algn="l"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Source Sans Pro" panose="020B0503030403020204" pitchFamily="34" charset="0"/>
                          <a:ea typeface="Source Sans Pro" panose="020B0503030403020204" pitchFamily="34" charset="0"/>
                        </a:rPr>
                        <a:t>Key insights</a:t>
                      </a:r>
                      <a:endParaRPr lang="en-GB" sz="900" b="1" kern="1200" baseline="0">
                        <a:solidFill>
                          <a:schemeClr val="bg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0" lang="en-GB" sz="900" b="1"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rPr>
                        <a:t>Three behaviour change actions</a:t>
                      </a:r>
                      <a:endParaRPr kumimoji="0" lang="en-GB" sz="9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endParaRPr>
                    </a:p>
                  </a:txBody>
                  <a:tcPr marL="68580" marR="68580" marT="34290" marB="34290" anchor="ctr"/>
                </a:tc>
                <a:extLst>
                  <a:ext uri="{0D108BD9-81ED-4DB2-BD59-A6C34878D82A}">
                    <a16:rowId xmlns:a16="http://schemas.microsoft.com/office/drawing/2014/main" val="10000"/>
                  </a:ext>
                </a:extLst>
              </a:tr>
              <a:tr h="205740">
                <a:tc>
                  <a:txBody>
                    <a:bodyPr/>
                    <a:lstStyle/>
                    <a:p>
                      <a:pPr marL="268288" marR="0" indent="-268288" algn="l" defTabSz="914400" rtl="0" eaLnBrk="1" fontAlgn="auto" latinLnBrk="0" hangingPunct="1">
                        <a:lnSpc>
                          <a:spcPct val="100000"/>
                        </a:lnSpc>
                        <a:spcBef>
                          <a:spcPts val="0"/>
                        </a:spcBef>
                        <a:spcAft>
                          <a:spcPts val="0"/>
                        </a:spcAft>
                        <a:buClrTx/>
                        <a:buSzTx/>
                        <a:buFontTx/>
                        <a:buNone/>
                        <a:tabLst/>
                        <a:defRPr/>
                      </a:pPr>
                      <a:endParaRPr lang="en-GB" sz="900" b="0" kern="1200" baseline="0">
                        <a:solidFill>
                          <a:schemeClr val="tx1"/>
                        </a:solidFill>
                        <a:latin typeface="Source Sans Pro" panose="020B0503030403020204" pitchFamily="34" charset="0"/>
                        <a:ea typeface="Source Sans Pro" panose="020B0503030403020204" pitchFamily="34" charset="0"/>
                        <a:cs typeface="+mn-cs"/>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1.</a:t>
                      </a:r>
                    </a:p>
                  </a:txBody>
                  <a:tcPr marL="68580" marR="68580" marT="34290" marB="34290" anchor="ctr"/>
                </a:tc>
                <a:extLst>
                  <a:ext uri="{0D108BD9-81ED-4DB2-BD59-A6C34878D82A}">
                    <a16:rowId xmlns:a16="http://schemas.microsoft.com/office/drawing/2014/main" val="10001"/>
                  </a:ext>
                </a:extLst>
              </a:tr>
              <a:tr h="205740">
                <a:tc>
                  <a:txBody>
                    <a:bodyPr/>
                    <a:lstStyle/>
                    <a:p>
                      <a:endParaRPr lang="en-GB" sz="900">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2.</a:t>
                      </a:r>
                    </a:p>
                  </a:txBody>
                  <a:tcPr marL="68580" marR="68580" marT="34290" marB="34290" anchor="ctr"/>
                </a:tc>
                <a:extLst>
                  <a:ext uri="{0D108BD9-81ED-4DB2-BD59-A6C34878D82A}">
                    <a16:rowId xmlns:a16="http://schemas.microsoft.com/office/drawing/2014/main" val="10002"/>
                  </a:ext>
                </a:extLst>
              </a:tr>
              <a:tr h="205740">
                <a:tc>
                  <a:txBody>
                    <a:bodyPr/>
                    <a:lstStyle/>
                    <a:p>
                      <a:endParaRPr lang="en-GB" sz="900">
                        <a:latin typeface="Source Sans Pro" panose="020B0503030403020204" pitchFamily="34" charset="0"/>
                        <a:ea typeface="Source Sans Pro" panose="020B0503030403020204" pitchFamily="34" charset="0"/>
                      </a:endParaRPr>
                    </a:p>
                  </a:txBody>
                  <a:tcPr marL="68580" marR="68580" marT="34290" marB="34290" anchor="ctr"/>
                </a:tc>
                <a:tc>
                  <a:txBody>
                    <a:bodyPr/>
                    <a:lstStyle/>
                    <a:p>
                      <a:pPr marL="0" indent="0">
                        <a:buFont typeface="Arial" panose="020B0604020202020204" pitchFamily="34" charset="0"/>
                        <a:buNone/>
                      </a:pPr>
                      <a:r>
                        <a:rPr lang="en-GB" sz="900">
                          <a:solidFill>
                            <a:schemeClr val="tx1"/>
                          </a:solidFill>
                          <a:latin typeface="Source Sans Pro" panose="020B0503030403020204" pitchFamily="34" charset="0"/>
                          <a:ea typeface="Source Sans Pro" panose="020B0503030403020204" pitchFamily="34" charset="0"/>
                        </a:rPr>
                        <a:t>3.</a:t>
                      </a:r>
                    </a:p>
                  </a:txBody>
                  <a:tcPr marL="68580" marR="68580" marT="34290" marB="34290" anchor="ct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A0E42D18-64F0-46D4-B22D-28066D7E535C}"/>
              </a:ext>
            </a:extLst>
          </p:cNvPr>
          <p:cNvSpPr txBox="1"/>
          <p:nvPr/>
        </p:nvSpPr>
        <p:spPr>
          <a:xfrm>
            <a:off x="553645" y="917689"/>
            <a:ext cx="4597757" cy="300082"/>
          </a:xfrm>
          <a:prstGeom prst="rect">
            <a:avLst/>
          </a:prstGeom>
          <a:noFill/>
        </p:spPr>
        <p:txBody>
          <a:bodyPr wrap="square">
            <a:spAutoFit/>
          </a:bodyPr>
          <a:lstStyle/>
          <a:p>
            <a:r>
              <a:rPr lang="en-GB" b="1">
                <a:solidFill>
                  <a:schemeClr val="accent1"/>
                </a:solidFill>
                <a:latin typeface="Source Sans Pro" panose="020B0503030403020204" pitchFamily="34" charset="0"/>
                <a:ea typeface="Source Sans Pro" panose="020B0503030403020204" pitchFamily="34" charset="0"/>
              </a:rPr>
              <a:t>Feedback</a:t>
            </a:r>
            <a:endParaRPr lang="en-GB" sz="1013" b="1">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FF5F3D6C-62AA-4FA7-BC75-612C04B34387}"/>
              </a:ext>
            </a:extLst>
          </p:cNvPr>
          <p:cNvSpPr txBox="1"/>
          <p:nvPr/>
        </p:nvSpPr>
        <p:spPr>
          <a:xfrm>
            <a:off x="2298879" y="2435665"/>
            <a:ext cx="4597757" cy="248209"/>
          </a:xfrm>
          <a:prstGeom prst="rect">
            <a:avLst/>
          </a:prstGeom>
          <a:noFill/>
        </p:spPr>
        <p:txBody>
          <a:bodyPr wrap="square">
            <a:spAutoFit/>
          </a:bodyPr>
          <a:lstStyle/>
          <a:p>
            <a:r>
              <a:rPr lang="en-GB" sz="1013">
                <a:solidFill>
                  <a:srgbClr val="000000"/>
                </a:solidFill>
                <a:latin typeface="Times New Roman" panose="02020603050405020304" pitchFamily="18" charset="0"/>
              </a:rPr>
              <a:t> </a:t>
            </a:r>
            <a:endParaRPr lang="en-GB" sz="1013"/>
          </a:p>
        </p:txBody>
      </p:sp>
      <p:sp>
        <p:nvSpPr>
          <p:cNvPr id="19" name="TextBox 18">
            <a:extLst>
              <a:ext uri="{FF2B5EF4-FFF2-40B4-BE49-F238E27FC236}">
                <a16:creationId xmlns:a16="http://schemas.microsoft.com/office/drawing/2014/main" id="{C3CEB23E-852D-40C4-9735-9C3FA0A978AD}"/>
              </a:ext>
            </a:extLst>
          </p:cNvPr>
          <p:cNvSpPr txBox="1"/>
          <p:nvPr/>
        </p:nvSpPr>
        <p:spPr>
          <a:xfrm>
            <a:off x="2298879" y="2435665"/>
            <a:ext cx="4597757" cy="248209"/>
          </a:xfrm>
          <a:prstGeom prst="rect">
            <a:avLst/>
          </a:prstGeom>
          <a:noFill/>
        </p:spPr>
        <p:txBody>
          <a:bodyPr wrap="square">
            <a:spAutoFit/>
          </a:bodyPr>
          <a:lstStyle/>
          <a:p>
            <a:r>
              <a:rPr lang="en-GB" sz="1013">
                <a:solidFill>
                  <a:srgbClr val="000000"/>
                </a:solidFill>
                <a:latin typeface="Times New Roman" panose="02020603050405020304" pitchFamily="18" charset="0"/>
              </a:rPr>
              <a:t> </a:t>
            </a:r>
            <a:endParaRPr lang="en-GB" sz="1013"/>
          </a:p>
        </p:txBody>
      </p:sp>
      <p:sp>
        <p:nvSpPr>
          <p:cNvPr id="20" name="Flowchart: Connector 19">
            <a:extLst>
              <a:ext uri="{FF2B5EF4-FFF2-40B4-BE49-F238E27FC236}">
                <a16:creationId xmlns:a16="http://schemas.microsoft.com/office/drawing/2014/main" id="{CDCB109B-B466-4EC6-8B86-7ECE7FC22FF8}"/>
              </a:ext>
            </a:extLst>
          </p:cNvPr>
          <p:cNvSpPr/>
          <p:nvPr/>
        </p:nvSpPr>
        <p:spPr>
          <a:xfrm>
            <a:off x="186597" y="866758"/>
            <a:ext cx="367048" cy="324254"/>
          </a:xfrm>
          <a:prstGeom prst="flowChartConnector">
            <a:avLst/>
          </a:prstGeom>
          <a:solidFill>
            <a:srgbClr val="31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Source Sans Pro" panose="020B0503030403020204" pitchFamily="34" charset="0"/>
                <a:ea typeface="Source Sans Pro" panose="020B0503030403020204" pitchFamily="34" charset="0"/>
              </a:rPr>
              <a:t>1</a:t>
            </a:r>
          </a:p>
        </p:txBody>
      </p:sp>
      <p:sp>
        <p:nvSpPr>
          <p:cNvPr id="21" name="Flowchart: Connector 20">
            <a:extLst>
              <a:ext uri="{FF2B5EF4-FFF2-40B4-BE49-F238E27FC236}">
                <a16:creationId xmlns:a16="http://schemas.microsoft.com/office/drawing/2014/main" id="{09F13184-EC21-4B4C-8C08-0E0E0951194B}"/>
              </a:ext>
            </a:extLst>
          </p:cNvPr>
          <p:cNvSpPr/>
          <p:nvPr/>
        </p:nvSpPr>
        <p:spPr>
          <a:xfrm>
            <a:off x="222015" y="2502282"/>
            <a:ext cx="367048" cy="324254"/>
          </a:xfrm>
          <a:prstGeom prst="flowChartConnector">
            <a:avLst/>
          </a:prstGeom>
          <a:solidFill>
            <a:srgbClr val="31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Source Sans Pro" panose="020B0503030403020204" pitchFamily="34" charset="0"/>
                <a:ea typeface="Source Sans Pro" panose="020B0503030403020204" pitchFamily="34" charset="0"/>
              </a:rPr>
              <a:t>2</a:t>
            </a:r>
          </a:p>
        </p:txBody>
      </p:sp>
      <p:sp>
        <p:nvSpPr>
          <p:cNvPr id="22" name="TextBox 21">
            <a:extLst>
              <a:ext uri="{FF2B5EF4-FFF2-40B4-BE49-F238E27FC236}">
                <a16:creationId xmlns:a16="http://schemas.microsoft.com/office/drawing/2014/main" id="{802DA30F-C80E-4DD5-A42F-894A08709B0A}"/>
              </a:ext>
            </a:extLst>
          </p:cNvPr>
          <p:cNvSpPr txBox="1"/>
          <p:nvPr/>
        </p:nvSpPr>
        <p:spPr>
          <a:xfrm>
            <a:off x="186598" y="2906972"/>
            <a:ext cx="8458346" cy="1546577"/>
          </a:xfrm>
          <a:prstGeom prst="rect">
            <a:avLst/>
          </a:prstGeom>
          <a:noFill/>
        </p:spPr>
        <p:txBody>
          <a:bodyPr wrap="square" rtlCol="0">
            <a:spAutoFit/>
          </a:bodyPr>
          <a:lstStyle/>
          <a:p>
            <a:pPr marL="214313" indent="-214313">
              <a:spcBef>
                <a:spcPts val="900"/>
              </a:spcBef>
              <a:buFont typeface="Arial" panose="020B0604020202020204" pitchFamily="34" charset="0"/>
              <a:buChar char="•"/>
            </a:pPr>
            <a:r>
              <a:rPr lang="en-GB" sz="1200">
                <a:solidFill>
                  <a:schemeClr val="accent1"/>
                </a:solidFill>
                <a:latin typeface="Source Sans Pro" panose="020B0503030403020204" pitchFamily="34" charset="0"/>
                <a:ea typeface="Source Sans Pro" panose="020B0503030403020204" pitchFamily="34" charset="0"/>
              </a:rPr>
              <a:t>How you can create an environment where individual members of the team feel confident  to communicate and challenge behaviour if they believe the Values have not been appropriately considered or followed? How and where can we give feedback to each other?</a:t>
            </a:r>
          </a:p>
          <a:p>
            <a:pPr marL="214313" indent="-214313">
              <a:spcBef>
                <a:spcPts val="900"/>
              </a:spcBef>
              <a:buFont typeface="Arial" panose="020B0604020202020204" pitchFamily="34" charset="0"/>
              <a:buChar char="•"/>
            </a:pPr>
            <a:r>
              <a:rPr lang="en-GB" sz="1200">
                <a:solidFill>
                  <a:schemeClr val="accent1"/>
                </a:solidFill>
                <a:latin typeface="Source Sans Pro" panose="020B0503030403020204" pitchFamily="34" charset="0"/>
                <a:ea typeface="Source Sans Pro" panose="020B0503030403020204" pitchFamily="34" charset="0"/>
              </a:rPr>
              <a:t>Considering your future work what Values in action might be particularly important?</a:t>
            </a:r>
          </a:p>
          <a:p>
            <a:pPr marL="214313" indent="-214313">
              <a:spcBef>
                <a:spcPts val="900"/>
              </a:spcBef>
              <a:buFont typeface="Arial" panose="020B0604020202020204" pitchFamily="34" charset="0"/>
              <a:buChar char="•"/>
            </a:pPr>
            <a:r>
              <a:rPr lang="en-GB" sz="1200">
                <a:solidFill>
                  <a:schemeClr val="accent1"/>
                </a:solidFill>
                <a:latin typeface="Source Sans Pro" panose="020B0503030403020204" pitchFamily="34" charset="0"/>
                <a:ea typeface="Source Sans Pro" panose="020B0503030403020204" pitchFamily="34" charset="0"/>
              </a:rPr>
              <a:t>What are the opportunities that might help us live our Values? </a:t>
            </a:r>
          </a:p>
          <a:p>
            <a:pPr>
              <a:spcBef>
                <a:spcPts val="900"/>
              </a:spcBef>
            </a:pPr>
            <a:endParaRPr lang="en-GB" sz="1200">
              <a:solidFill>
                <a:schemeClr val="accent1"/>
              </a:solidFill>
            </a:endParaRPr>
          </a:p>
        </p:txBody>
      </p:sp>
      <p:sp>
        <p:nvSpPr>
          <p:cNvPr id="3" name="TextBox 2">
            <a:extLst>
              <a:ext uri="{FF2B5EF4-FFF2-40B4-BE49-F238E27FC236}">
                <a16:creationId xmlns:a16="http://schemas.microsoft.com/office/drawing/2014/main" id="{6F4F20E5-8B00-4A81-8FD1-2BE3303F8B52}"/>
              </a:ext>
            </a:extLst>
          </p:cNvPr>
          <p:cNvSpPr txBox="1"/>
          <p:nvPr/>
        </p:nvSpPr>
        <p:spPr>
          <a:xfrm>
            <a:off x="94599" y="2114524"/>
            <a:ext cx="4829670" cy="484748"/>
          </a:xfrm>
          <a:prstGeom prst="rect">
            <a:avLst/>
          </a:prstGeom>
          <a:noFill/>
          <a:ln>
            <a:noFill/>
          </a:ln>
        </p:spPr>
        <p:txBody>
          <a:bodyPr wrap="square" rtlCol="0">
            <a:spAutoFit/>
          </a:bodyPr>
          <a:lstStyle/>
          <a:p>
            <a:r>
              <a:rPr lang="en-GB" sz="1200">
                <a:solidFill>
                  <a:srgbClr val="002060"/>
                </a:solidFill>
                <a:latin typeface="Source Sans Pro" panose="020B0503030403020204" pitchFamily="34" charset="0"/>
                <a:ea typeface="Source Sans Pro" panose="020B0503030403020204" pitchFamily="34" charset="0"/>
                <a:cs typeface="Arial" panose="020B0604020202020204" pitchFamily="34" charset="0"/>
              </a:rPr>
              <a:t>Consider how this links to other data/action plans you have</a:t>
            </a:r>
          </a:p>
          <a:p>
            <a:endParaRPr lang="en-GB"/>
          </a:p>
        </p:txBody>
      </p:sp>
      <p:pic>
        <p:nvPicPr>
          <p:cNvPr id="13" name="Picture 12">
            <a:extLst>
              <a:ext uri="{FF2B5EF4-FFF2-40B4-BE49-F238E27FC236}">
                <a16:creationId xmlns:a16="http://schemas.microsoft.com/office/drawing/2014/main" id="{5FC049FE-7BFB-41B9-B978-F6FC0F8C7B4D}"/>
              </a:ext>
            </a:extLst>
          </p:cNvPr>
          <p:cNvPicPr>
            <a:picLocks noChangeAspect="1"/>
          </p:cNvPicPr>
          <p:nvPr/>
        </p:nvPicPr>
        <p:blipFill>
          <a:blip r:embed="rId3"/>
          <a:stretch>
            <a:fillRect/>
          </a:stretch>
        </p:blipFill>
        <p:spPr>
          <a:xfrm>
            <a:off x="8236319" y="0"/>
            <a:ext cx="719977" cy="719977"/>
          </a:xfrm>
          <a:prstGeom prst="ellipse">
            <a:avLst/>
          </a:prstGeom>
        </p:spPr>
      </p:pic>
    </p:spTree>
    <p:extLst>
      <p:ext uri="{BB962C8B-B14F-4D97-AF65-F5344CB8AC3E}">
        <p14:creationId xmlns:p14="http://schemas.microsoft.com/office/powerpoint/2010/main" val="4150366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7FA400-A219-4A7B-AD74-413EFC01829E}"/>
              </a:ext>
            </a:extLst>
          </p:cNvPr>
          <p:cNvSpPr>
            <a:spLocks noGrp="1"/>
          </p:cNvSpPr>
          <p:nvPr>
            <p:ph sz="quarter" idx="10"/>
          </p:nvPr>
        </p:nvSpPr>
        <p:spPr/>
        <p:txBody>
          <a:bodyPr/>
          <a:lstStyle/>
          <a:p>
            <a:r>
              <a:rPr lang="en-GB" dirty="0">
                <a:latin typeface="Source Sans Pro" panose="020B0503030403020204" pitchFamily="34" charset="0"/>
                <a:ea typeface="Source Sans Pro" panose="020B0503030403020204" pitchFamily="34" charset="0"/>
              </a:rPr>
              <a:t>Planning an Away Day?</a:t>
            </a:r>
          </a:p>
          <a:p>
            <a:endParaRPr lang="en-GB" dirty="0">
              <a:latin typeface="Source Sans Pro" panose="020B0503030403020204" pitchFamily="34" charset="0"/>
              <a:ea typeface="Source Sans Pro" panose="020B0503030403020204" pitchFamily="34" charset="0"/>
            </a:endParaRPr>
          </a:p>
        </p:txBody>
      </p:sp>
      <p:sp>
        <p:nvSpPr>
          <p:cNvPr id="3" name="Text Placeholder 2">
            <a:extLst>
              <a:ext uri="{FF2B5EF4-FFF2-40B4-BE49-F238E27FC236}">
                <a16:creationId xmlns:a16="http://schemas.microsoft.com/office/drawing/2014/main" id="{C98DDCD5-377B-4E9B-A773-14D4DB677821}"/>
              </a:ext>
            </a:extLst>
          </p:cNvPr>
          <p:cNvSpPr>
            <a:spLocks noGrp="1"/>
          </p:cNvSpPr>
          <p:nvPr>
            <p:ph type="body" sz="quarter" idx="13"/>
          </p:nvPr>
        </p:nvSpPr>
        <p:spPr/>
        <p:txBody>
          <a:bodyPr/>
          <a:lstStyle/>
          <a:p>
            <a:pPr hangingPunct="0">
              <a:lnSpc>
                <a:spcPct val="80000"/>
              </a:lnSpc>
              <a:spcBef>
                <a:spcPts val="0"/>
              </a:spcBef>
            </a:pPr>
            <a:r>
              <a:rPr lang="en-GB" sz="1500" dirty="0">
                <a:latin typeface="Source Sans Pro" panose="020B0503030403020204" pitchFamily="34" charset="0"/>
                <a:ea typeface="Source Sans Pro" panose="020B0503030403020204" pitchFamily="34" charset="0"/>
                <a:sym typeface="Trade Gothic LT Std"/>
              </a:rPr>
              <a:t>If you’d like help planning or running a team Away </a:t>
            </a:r>
            <a:r>
              <a:rPr lang="en-GB" sz="1500" dirty="0" err="1">
                <a:latin typeface="Source Sans Pro" panose="020B0503030403020204" pitchFamily="34" charset="0"/>
                <a:ea typeface="Source Sans Pro" panose="020B0503030403020204" pitchFamily="34" charset="0"/>
                <a:sym typeface="Trade Gothic LT Std"/>
              </a:rPr>
              <a:t>Aay</a:t>
            </a:r>
            <a:r>
              <a:rPr lang="en-GB" sz="1500" dirty="0">
                <a:latin typeface="Source Sans Pro" panose="020B0503030403020204" pitchFamily="34" charset="0"/>
                <a:ea typeface="Source Sans Pro" panose="020B0503030403020204" pitchFamily="34" charset="0"/>
                <a:sym typeface="Trade Gothic LT Std"/>
              </a:rPr>
              <a:t>, the Organisational and Professional Development Team are here to support you.</a:t>
            </a:r>
          </a:p>
          <a:p>
            <a:pPr hangingPunct="0">
              <a:lnSpc>
                <a:spcPct val="80000"/>
              </a:lnSpc>
              <a:spcBef>
                <a:spcPts val="0"/>
              </a:spcBef>
            </a:pPr>
            <a:endParaRPr lang="en-GB" sz="1500" dirty="0">
              <a:latin typeface="Source Sans Pro" panose="020B0503030403020204" pitchFamily="34" charset="0"/>
              <a:ea typeface="Source Sans Pro" panose="020B0503030403020204" pitchFamily="34" charset="0"/>
              <a:sym typeface="Trade Gothic LT Std"/>
            </a:endParaRPr>
          </a:p>
          <a:p>
            <a:pPr hangingPunct="0">
              <a:lnSpc>
                <a:spcPct val="80000"/>
              </a:lnSpc>
              <a:spcBef>
                <a:spcPts val="0"/>
              </a:spcBef>
            </a:pPr>
            <a:r>
              <a:rPr lang="en-GB" sz="1500" dirty="0">
                <a:latin typeface="Source Sans Pro" panose="020B0503030403020204" pitchFamily="34" charset="0"/>
                <a:ea typeface="Source Sans Pro" panose="020B0503030403020204" pitchFamily="34" charset="0"/>
                <a:sym typeface="Trade Gothic LT Std"/>
              </a:rPr>
              <a:t>Have a look at </a:t>
            </a:r>
            <a:r>
              <a:rPr lang="en-GB" sz="1500" dirty="0">
                <a:latin typeface="Source Sans Pro" panose="020B0503030403020204" pitchFamily="34" charset="0"/>
                <a:ea typeface="Source Sans Pro" panose="020B0503030403020204" pitchFamily="34" charset="0"/>
                <a:sym typeface="Trade Gothic LT Std"/>
                <a:hlinkClick r:id="rId2"/>
              </a:rPr>
              <a:t>the OPD webpage </a:t>
            </a:r>
            <a:r>
              <a:rPr lang="en-GB" sz="1500" dirty="0">
                <a:latin typeface="Source Sans Pro" panose="020B0503030403020204" pitchFamily="34" charset="0"/>
                <a:ea typeface="Source Sans Pro" panose="020B0503030403020204" pitchFamily="34" charset="0"/>
                <a:sym typeface="Trade Gothic LT Std"/>
              </a:rPr>
              <a:t>to find out more</a:t>
            </a:r>
          </a:p>
          <a:p>
            <a:pPr hangingPunct="0">
              <a:lnSpc>
                <a:spcPct val="80000"/>
              </a:lnSpc>
              <a:spcBef>
                <a:spcPts val="0"/>
              </a:spcBef>
            </a:pPr>
            <a:endParaRPr lang="en-GB" sz="1500" dirty="0">
              <a:latin typeface="Source Sans Pro" panose="020B0503030403020204" pitchFamily="34" charset="0"/>
              <a:ea typeface="Source Sans Pro" panose="020B0503030403020204" pitchFamily="34" charset="0"/>
              <a:sym typeface="Trade Gothic LT Std"/>
            </a:endParaRPr>
          </a:p>
          <a:p>
            <a:pPr hangingPunct="0">
              <a:lnSpc>
                <a:spcPct val="80000"/>
              </a:lnSpc>
              <a:spcBef>
                <a:spcPts val="0"/>
              </a:spcBef>
            </a:pPr>
            <a:r>
              <a:rPr lang="en-GB" sz="1500" dirty="0">
                <a:latin typeface="Source Sans Pro" panose="020B0503030403020204" pitchFamily="34" charset="0"/>
                <a:ea typeface="Source Sans Pro" panose="020B0503030403020204" pitchFamily="34" charset="0"/>
                <a:sym typeface="Trade Gothic LT Std"/>
              </a:rPr>
              <a:t>Or contact:</a:t>
            </a:r>
          </a:p>
          <a:p>
            <a:pPr hangingPunct="0">
              <a:lnSpc>
                <a:spcPct val="80000"/>
              </a:lnSpc>
              <a:spcBef>
                <a:spcPts val="0"/>
              </a:spcBef>
            </a:pPr>
            <a:endParaRPr lang="en-GB" sz="1500" dirty="0">
              <a:latin typeface="Source Sans Pro" panose="020B0503030403020204" pitchFamily="34" charset="0"/>
              <a:ea typeface="Source Sans Pro" panose="020B0503030403020204" pitchFamily="34" charset="0"/>
              <a:sym typeface="Trade Gothic LT Std"/>
            </a:endParaRPr>
          </a:p>
          <a:p>
            <a:pPr hangingPunct="0">
              <a:lnSpc>
                <a:spcPct val="80000"/>
              </a:lnSpc>
              <a:spcBef>
                <a:spcPts val="0"/>
              </a:spcBef>
            </a:pPr>
            <a:r>
              <a:rPr lang="en-GB" sz="1500" dirty="0">
                <a:latin typeface="Source Sans Pro" panose="020B0503030403020204" pitchFamily="34" charset="0"/>
                <a:ea typeface="Source Sans Pro" panose="020B0503030403020204" pitchFamily="34" charset="0"/>
                <a:sym typeface="Trade Gothic LT Std"/>
                <a:hlinkClick r:id="rId3"/>
              </a:rPr>
              <a:t>opd@qmul.ac.uk</a:t>
            </a:r>
            <a:r>
              <a:rPr lang="en-GB" sz="1500" dirty="0">
                <a:latin typeface="Source Sans Pro" panose="020B0503030403020204" pitchFamily="34" charset="0"/>
                <a:ea typeface="Source Sans Pro" panose="020B0503030403020204" pitchFamily="34" charset="0"/>
                <a:sym typeface="Trade Gothic LT Std"/>
              </a:rPr>
              <a:t> with your details</a:t>
            </a:r>
          </a:p>
          <a:p>
            <a:endParaRPr lang="en-GB" dirty="0">
              <a:latin typeface="Source Sans Pro" panose="020B0503030403020204" pitchFamily="34" charset="0"/>
              <a:ea typeface="Source Sans Pro" panose="020B0503030403020204" pitchFamily="34" charset="0"/>
            </a:endParaRPr>
          </a:p>
        </p:txBody>
      </p:sp>
      <p:pic>
        <p:nvPicPr>
          <p:cNvPr id="5" name="Picture 4">
            <a:extLst>
              <a:ext uri="{FF2B5EF4-FFF2-40B4-BE49-F238E27FC236}">
                <a16:creationId xmlns:a16="http://schemas.microsoft.com/office/drawing/2014/main" id="{F4099E4C-C407-4935-AC5C-943E36FD84FF}"/>
              </a:ext>
            </a:extLst>
          </p:cNvPr>
          <p:cNvPicPr>
            <a:picLocks noChangeAspect="1"/>
          </p:cNvPicPr>
          <p:nvPr/>
        </p:nvPicPr>
        <p:blipFill>
          <a:blip r:embed="rId4"/>
          <a:stretch>
            <a:fillRect/>
          </a:stretch>
        </p:blipFill>
        <p:spPr>
          <a:xfrm>
            <a:off x="8236319" y="0"/>
            <a:ext cx="719977" cy="719977"/>
          </a:xfrm>
          <a:prstGeom prst="ellipse">
            <a:avLst/>
          </a:prstGeom>
        </p:spPr>
      </p:pic>
    </p:spTree>
    <p:extLst>
      <p:ext uri="{BB962C8B-B14F-4D97-AF65-F5344CB8AC3E}">
        <p14:creationId xmlns:p14="http://schemas.microsoft.com/office/powerpoint/2010/main" val="161473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5CCEC-AD0C-488D-80DE-24DAF3B8F636}"/>
              </a:ext>
            </a:extLst>
          </p:cNvPr>
          <p:cNvSpPr txBox="1"/>
          <p:nvPr/>
        </p:nvSpPr>
        <p:spPr>
          <a:xfrm>
            <a:off x="288759" y="1075490"/>
            <a:ext cx="8566483" cy="2946961"/>
          </a:xfrm>
          <a:prstGeom prst="rect">
            <a:avLst/>
          </a:prstGeom>
          <a:noFill/>
        </p:spPr>
        <p:txBody>
          <a:bodyPr wrap="square">
            <a:spAutoFit/>
          </a:bodyPr>
          <a:lstStyle/>
          <a:p>
            <a:r>
              <a:rPr lang="en-GB" sz="6600" b="1" dirty="0">
                <a:latin typeface="Source Sans Pro" panose="020B0503030403020204" pitchFamily="34" charset="0"/>
                <a:ea typeface="Source Sans Pro" panose="020B0503030403020204" pitchFamily="34" charset="0"/>
              </a:rPr>
              <a:t>Our Values in Action:</a:t>
            </a:r>
            <a:br>
              <a:rPr lang="en-GB" sz="6600" b="1" dirty="0">
                <a:latin typeface="Source Sans Pro" panose="020B0503030403020204" pitchFamily="34" charset="0"/>
                <a:ea typeface="Source Sans Pro" panose="020B0503030403020204" pitchFamily="34" charset="0"/>
              </a:rPr>
            </a:br>
            <a:r>
              <a:rPr lang="en-GB" sz="6600" b="1" dirty="0">
                <a:latin typeface="Source Sans Pro" panose="020B0503030403020204" pitchFamily="34" charset="0"/>
                <a:ea typeface="Source Sans Pro" panose="020B0503030403020204" pitchFamily="34" charset="0"/>
              </a:rPr>
              <a:t>Managers’ Toolkit</a:t>
            </a:r>
          </a:p>
          <a:p>
            <a:endParaRPr lang="en-GB" dirty="0">
              <a:latin typeface="Source Sans Pro" panose="020B0503030403020204" pitchFamily="34" charset="0"/>
              <a:ea typeface="Source Sans Pro" panose="020B0503030403020204" pitchFamily="34" charset="0"/>
            </a:endParaRPr>
          </a:p>
          <a:p>
            <a:r>
              <a:rPr lang="en-GB" sz="2000" b="1" dirty="0">
                <a:latin typeface="Source Sans Pro" panose="020B0503030403020204" pitchFamily="34" charset="0"/>
                <a:ea typeface="Source Sans Pro" panose="020B0503030403020204" pitchFamily="34" charset="0"/>
              </a:rPr>
              <a:t>If you have any questions, please email them to </a:t>
            </a:r>
            <a:r>
              <a:rPr lang="en-GB" sz="2000" b="1" dirty="0">
                <a:latin typeface="Source Sans Pro" panose="020B0503030403020204" pitchFamily="34" charset="0"/>
                <a:ea typeface="Source Sans Pro" panose="020B0503030403020204" pitchFamily="34" charset="0"/>
                <a:hlinkClick r:id="rId3"/>
              </a:rPr>
              <a:t>valuesinaction@qmul.ac.uk</a:t>
            </a:r>
            <a:r>
              <a:rPr lang="en-GB" sz="2000" b="1" dirty="0">
                <a:latin typeface="Source Sans Pro" panose="020B0503030403020204" pitchFamily="34" charset="0"/>
                <a:ea typeface="Source Sans Pro" panose="020B0503030403020204" pitchFamily="34" charset="0"/>
              </a:rPr>
              <a:t> </a:t>
            </a:r>
          </a:p>
        </p:txBody>
      </p:sp>
      <p:sp>
        <p:nvSpPr>
          <p:cNvPr id="2" name="Content Placeholder 1">
            <a:extLst>
              <a:ext uri="{FF2B5EF4-FFF2-40B4-BE49-F238E27FC236}">
                <a16:creationId xmlns:a16="http://schemas.microsoft.com/office/drawing/2014/main" id="{F6DADDAD-70BA-B13E-1F2E-466D41D3901E}"/>
              </a:ext>
            </a:extLst>
          </p:cNvPr>
          <p:cNvSpPr txBox="1">
            <a:spLocks/>
          </p:cNvSpPr>
          <p:nvPr/>
        </p:nvSpPr>
        <p:spPr>
          <a:xfrm>
            <a:off x="183144" y="230434"/>
            <a:ext cx="8672097" cy="10363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latin typeface="Source Sans Pro" panose="020B0503030403020204" pitchFamily="34" charset="0"/>
                <a:ea typeface="Source Sans Pro" panose="020B0503030403020204" pitchFamily="34" charset="0"/>
              </a:rPr>
              <a:t>Appendix 1</a:t>
            </a:r>
            <a:r>
              <a:rPr lang="en-GB" sz="3200" dirty="0">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340233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86F712-D299-4CA1-8F00-4467B8F93F64}"/>
              </a:ext>
            </a:extLst>
          </p:cNvPr>
          <p:cNvSpPr>
            <a:spLocks noGrp="1"/>
          </p:cNvSpPr>
          <p:nvPr>
            <p:ph sz="quarter" idx="10"/>
          </p:nvPr>
        </p:nvSpPr>
        <p:spPr>
          <a:xfrm>
            <a:off x="186598" y="262399"/>
            <a:ext cx="8672097" cy="423401"/>
          </a:xfrm>
        </p:spPr>
        <p:txBody>
          <a:bodyPr/>
          <a:lstStyle/>
          <a:p>
            <a:r>
              <a:rPr lang="en-GB">
                <a:latin typeface="Source Sans Pro" panose="020B0503030403020204" pitchFamily="34" charset="0"/>
                <a:ea typeface="Source Sans Pro" panose="020B0503030403020204" pitchFamily="34" charset="0"/>
              </a:rPr>
              <a:t>Aim of this toolkit</a:t>
            </a:r>
          </a:p>
        </p:txBody>
      </p:sp>
      <p:sp>
        <p:nvSpPr>
          <p:cNvPr id="3" name="Text Placeholder 2">
            <a:extLst>
              <a:ext uri="{FF2B5EF4-FFF2-40B4-BE49-F238E27FC236}">
                <a16:creationId xmlns:a16="http://schemas.microsoft.com/office/drawing/2014/main" id="{5A27E96D-925B-4FDD-91D7-54DDBFF161A3}"/>
              </a:ext>
            </a:extLst>
          </p:cNvPr>
          <p:cNvSpPr>
            <a:spLocks noGrp="1"/>
          </p:cNvSpPr>
          <p:nvPr>
            <p:ph type="body" sz="quarter" idx="13"/>
          </p:nvPr>
        </p:nvSpPr>
        <p:spPr>
          <a:xfrm>
            <a:off x="186598" y="1685925"/>
            <a:ext cx="6957152" cy="2578100"/>
          </a:xfrm>
        </p:spPr>
        <p:txBody>
          <a:bodyPr/>
          <a:lstStyle/>
          <a:p>
            <a:pPr marL="0" indent="0">
              <a:lnSpc>
                <a:spcPct val="100000"/>
              </a:lnSpc>
              <a:buNone/>
            </a:pPr>
            <a:r>
              <a:rPr lang="en-GB" sz="1300" dirty="0">
                <a:solidFill>
                  <a:schemeClr val="tx1"/>
                </a:solidFill>
                <a:latin typeface="Source Sans Pro" panose="020B0503030403020204" pitchFamily="34" charset="0"/>
                <a:ea typeface="Source Sans Pro" panose="020B0503030403020204" pitchFamily="34" charset="0"/>
              </a:rPr>
              <a:t>This toolkit provides suggestions for how you might use Our Values in action to clarify behavioural expectations and plan for how you might support positive behaviours among your team members. It includes an away day activity. </a:t>
            </a:r>
          </a:p>
          <a:p>
            <a:pPr>
              <a:lnSpc>
                <a:spcPct val="100000"/>
              </a:lnSpc>
            </a:pPr>
            <a:r>
              <a:rPr lang="en-GB" sz="1300" dirty="0">
                <a:solidFill>
                  <a:schemeClr val="tx1"/>
                </a:solidFill>
                <a:latin typeface="Source Sans Pro" panose="020B0503030403020204" pitchFamily="34" charset="0"/>
                <a:ea typeface="Source Sans Pro" panose="020B0503030403020204" pitchFamily="34" charset="0"/>
              </a:rPr>
              <a:t>Leading your team through discussion helps embed the understanding in a number of ways:</a:t>
            </a:r>
          </a:p>
          <a:p>
            <a:pPr marL="792956" lvl="2" indent="-214313">
              <a:buFont typeface="Courier New" panose="02070309020205020404" pitchFamily="49" charset="0"/>
              <a:buChar char="o"/>
            </a:pPr>
            <a:r>
              <a:rPr lang="en-GB" sz="1300" dirty="0">
                <a:latin typeface="Source Sans Pro" panose="020B0503030403020204" pitchFamily="34" charset="0"/>
                <a:ea typeface="Source Sans Pro" panose="020B0503030403020204" pitchFamily="34" charset="0"/>
              </a:rPr>
              <a:t>It demonstrates your commitment to creating and embedding the culture we aspire to.</a:t>
            </a:r>
            <a:r>
              <a:rPr lang="en-GB" sz="1300" dirty="0">
                <a:solidFill>
                  <a:srgbClr val="000000"/>
                </a:solidFill>
                <a:latin typeface="Source Sans Pro" panose="020B0503030403020204" pitchFamily="34" charset="0"/>
                <a:ea typeface="Source Sans Pro" panose="020B0503030403020204" pitchFamily="34" charset="0"/>
              </a:rPr>
              <a:t>  </a:t>
            </a:r>
            <a:endParaRPr lang="en-GB" sz="1300" dirty="0">
              <a:latin typeface="Source Sans Pro" panose="020B0503030403020204" pitchFamily="34" charset="0"/>
              <a:ea typeface="Source Sans Pro" panose="020B0503030403020204" pitchFamily="34" charset="0"/>
            </a:endParaRPr>
          </a:p>
          <a:p>
            <a:pPr marL="792956" lvl="2" indent="-214313">
              <a:buFont typeface="Courier New" panose="02070309020205020404" pitchFamily="49" charset="0"/>
              <a:buChar char="o"/>
            </a:pPr>
            <a:r>
              <a:rPr lang="en-GB" sz="1300" dirty="0">
                <a:latin typeface="Source Sans Pro" panose="020B0503030403020204" pitchFamily="34" charset="0"/>
                <a:ea typeface="Source Sans Pro" panose="020B0503030403020204" pitchFamily="34" charset="0"/>
              </a:rPr>
              <a:t>By clarifying and supporting behavioural expectations, it makes managing a team a more rewarding and productive experience </a:t>
            </a:r>
          </a:p>
          <a:p>
            <a:r>
              <a:rPr lang="en-GB" sz="1300" dirty="0">
                <a:solidFill>
                  <a:schemeClr val="tx1"/>
                </a:solidFill>
                <a:latin typeface="Source Sans Pro" panose="020B0503030403020204" pitchFamily="34" charset="0"/>
                <a:ea typeface="Source Sans Pro" panose="020B0503030403020204" pitchFamily="34" charset="0"/>
              </a:rPr>
              <a:t>It has been developed for teams but can be adapted for individual conversations. </a:t>
            </a:r>
          </a:p>
          <a:p>
            <a:endParaRPr lang="en-GB" sz="1300"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95C10497-9C2C-4277-A830-01A139237CEC}"/>
              </a:ext>
            </a:extLst>
          </p:cNvPr>
          <p:cNvSpPr txBox="1"/>
          <p:nvPr/>
        </p:nvSpPr>
        <p:spPr>
          <a:xfrm>
            <a:off x="186598" y="4096812"/>
            <a:ext cx="8843102"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450"/>
              </a:spcAft>
            </a:pPr>
            <a:r>
              <a:rPr lang="en-GB" sz="1050" b="1">
                <a:solidFill>
                  <a:schemeClr val="tx1"/>
                </a:solidFill>
                <a:latin typeface="Source Sans Pro" panose="020B0503030403020204" pitchFamily="34" charset="0"/>
                <a:ea typeface="Source Sans Pro" panose="020B0503030403020204" pitchFamily="34" charset="0"/>
              </a:rPr>
              <a:t>If you have any examples of people living Our Values in action share with your Faculty Comms Manager, or with valuesinaction@qmul.ac.uk</a:t>
            </a:r>
          </a:p>
        </p:txBody>
      </p:sp>
      <p:pic>
        <p:nvPicPr>
          <p:cNvPr id="5" name="Picture 4">
            <a:extLst>
              <a:ext uri="{FF2B5EF4-FFF2-40B4-BE49-F238E27FC236}">
                <a16:creationId xmlns:a16="http://schemas.microsoft.com/office/drawing/2014/main" id="{544030FF-41EE-4E34-B9F0-D3E91392933A}"/>
              </a:ext>
            </a:extLst>
          </p:cNvPr>
          <p:cNvPicPr>
            <a:picLocks noChangeAspect="1"/>
          </p:cNvPicPr>
          <p:nvPr/>
        </p:nvPicPr>
        <p:blipFill>
          <a:blip r:embed="rId3"/>
          <a:stretch>
            <a:fillRect/>
          </a:stretch>
        </p:blipFill>
        <p:spPr>
          <a:xfrm>
            <a:off x="8184630" y="0"/>
            <a:ext cx="958751" cy="958751"/>
          </a:xfrm>
          <a:prstGeom prst="ellipse">
            <a:avLst/>
          </a:prstGeom>
        </p:spPr>
      </p:pic>
      <p:pic>
        <p:nvPicPr>
          <p:cNvPr id="1026" name="Picture 2">
            <a:extLst>
              <a:ext uri="{FF2B5EF4-FFF2-40B4-BE49-F238E27FC236}">
                <a16:creationId xmlns:a16="http://schemas.microsoft.com/office/drawing/2014/main" id="{109ACEBD-A274-491F-8673-9A3844A9D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281" y="1485864"/>
            <a:ext cx="1271588" cy="8858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293F696-07D0-48F1-8984-0EDB6640AE1F}"/>
              </a:ext>
            </a:extLst>
          </p:cNvPr>
          <p:cNvSpPr txBox="1"/>
          <p:nvPr/>
        </p:nvSpPr>
        <p:spPr>
          <a:xfrm>
            <a:off x="2511380" y="2435665"/>
            <a:ext cx="5022761" cy="248209"/>
          </a:xfrm>
          <a:prstGeom prst="rect">
            <a:avLst/>
          </a:prstGeom>
          <a:noFill/>
        </p:spPr>
        <p:txBody>
          <a:bodyPr wrap="square">
            <a:spAutoFit/>
          </a:bodyPr>
          <a:lstStyle/>
          <a:p>
            <a:r>
              <a:rPr lang="en-GB" sz="1013">
                <a:solidFill>
                  <a:srgbClr val="000000"/>
                </a:solidFill>
                <a:latin typeface="Times New Roman" panose="02020603050405020304" pitchFamily="18" charset="0"/>
              </a:rPr>
              <a:t> </a:t>
            </a:r>
            <a:endParaRPr lang="en-GB" sz="1013"/>
          </a:p>
        </p:txBody>
      </p:sp>
      <p:sp>
        <p:nvSpPr>
          <p:cNvPr id="9" name="TextBox 8">
            <a:extLst>
              <a:ext uri="{FF2B5EF4-FFF2-40B4-BE49-F238E27FC236}">
                <a16:creationId xmlns:a16="http://schemas.microsoft.com/office/drawing/2014/main" id="{80A63ECE-D7B1-4359-8176-318C9155D377}"/>
              </a:ext>
            </a:extLst>
          </p:cNvPr>
          <p:cNvSpPr txBox="1"/>
          <p:nvPr/>
        </p:nvSpPr>
        <p:spPr>
          <a:xfrm>
            <a:off x="186598" y="688798"/>
            <a:ext cx="8474444" cy="923330"/>
          </a:xfrm>
          <a:prstGeom prst="rect">
            <a:avLst/>
          </a:prstGeom>
          <a:noFill/>
        </p:spPr>
        <p:txBody>
          <a:bodyPr wrap="square" rtlCol="0">
            <a:spAutoFit/>
          </a:bodyPr>
          <a:lstStyle/>
          <a:p>
            <a:pPr>
              <a:lnSpc>
                <a:spcPct val="100000"/>
              </a:lnSpc>
            </a:pPr>
            <a:r>
              <a:rPr lang="en-GB" sz="1300" dirty="0">
                <a:latin typeface="Source Sans Pro" panose="020B0503030403020204" pitchFamily="34" charset="0"/>
                <a:ea typeface="Source Sans Pro" panose="020B0503030403020204" pitchFamily="34" charset="0"/>
                <a:cs typeface="Arial" panose="020B0604020202020204" pitchFamily="34" charset="0"/>
              </a:rPr>
              <a:t>There’s a range of different behaviours observed every day at Queen Mary, and we can sometimes take for granted those examples of supportive, inclusive, collaborative behaviour that is core to the way we want to work. </a:t>
            </a:r>
          </a:p>
          <a:p>
            <a:pPr>
              <a:lnSpc>
                <a:spcPct val="100000"/>
              </a:lnSpc>
            </a:pPr>
            <a:r>
              <a:rPr lang="en-GB" sz="1300" dirty="0">
                <a:solidFill>
                  <a:srgbClr val="000000"/>
                </a:solidFill>
                <a:latin typeface="Source Sans Pro" panose="020B0503030403020204" pitchFamily="34" charset="0"/>
                <a:ea typeface="Source Sans Pro" panose="020B0503030403020204" pitchFamily="34" charset="0"/>
              </a:rPr>
              <a:t>   </a:t>
            </a:r>
            <a:endParaRPr lang="en-GB" sz="1300" dirty="0">
              <a:latin typeface="Source Sans Pro" panose="020B0503030403020204" pitchFamily="34" charset="0"/>
              <a:ea typeface="Source Sans Pro" panose="020B0503030403020204" pitchFamily="34" charset="0"/>
              <a:cs typeface="Arial" panose="020B0604020202020204" pitchFamily="34" charset="0"/>
            </a:endParaRPr>
          </a:p>
          <a:p>
            <a:pPr>
              <a:lnSpc>
                <a:spcPct val="100000"/>
              </a:lnSpc>
            </a:pPr>
            <a:r>
              <a:rPr lang="en-GB" sz="1300" dirty="0">
                <a:latin typeface="Source Sans Pro" panose="020B0503030403020204" pitchFamily="34" charset="0"/>
                <a:ea typeface="Source Sans Pro" panose="020B0503030403020204" pitchFamily="34" charset="0"/>
                <a:cs typeface="Arial" panose="020B0604020202020204" pitchFamily="34" charset="0"/>
              </a:rPr>
              <a:t>As a manger you have a key role in endorsing those positive behaviours.</a:t>
            </a:r>
            <a:endParaRPr lang="en-GB" sz="1300" dirty="0">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15848B33-A1FC-42F5-B9AF-E21FC038A213}"/>
              </a:ext>
            </a:extLst>
          </p:cNvPr>
          <p:cNvSpPr txBox="1"/>
          <p:nvPr/>
        </p:nvSpPr>
        <p:spPr>
          <a:xfrm>
            <a:off x="7442276" y="2496522"/>
            <a:ext cx="1484708" cy="1200329"/>
          </a:xfrm>
          <a:prstGeom prst="rect">
            <a:avLst/>
          </a:prstGeom>
          <a:noFill/>
        </p:spPr>
        <p:txBody>
          <a:bodyPr wrap="square" rtlCol="0">
            <a:spAutoFit/>
          </a:bodyPr>
          <a:lstStyle/>
          <a:p>
            <a:pPr algn="l" rtl="0" fontAlgn="base"/>
            <a:r>
              <a:rPr lang="en-GB" sz="1200" b="1"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“Setting an example is not the main means of influencing others; it is the only means.</a:t>
            </a:r>
            <a:r>
              <a:rPr lang="en-US" sz="1200" b="1" dirty="0">
                <a:solidFill>
                  <a:srgbClr val="253967"/>
                </a:solidFill>
                <a:latin typeface="Calibri Light" panose="020F0302020204030204" pitchFamily="34" charset="0"/>
                <a:ea typeface="Calibri Light" panose="020F0302020204030204" pitchFamily="34" charset="0"/>
                <a:cs typeface="Calibri Light" panose="020F0302020204030204" pitchFamily="34" charset="0"/>
              </a:rPr>
              <a:t>​”</a:t>
            </a:r>
          </a:p>
          <a:p>
            <a:pPr algn="ctr" rtl="0" fontAlgn="base"/>
            <a:r>
              <a:rPr lang="en-GB" sz="12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Albert Einstein</a:t>
            </a:r>
            <a:endParaRPr lang="en-GB" sz="1200" dirty="0">
              <a:solidFill>
                <a:srgbClr val="253967"/>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3752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DDC140-7CC2-40B7-8719-714F7F854F99}"/>
              </a:ext>
            </a:extLst>
          </p:cNvPr>
          <p:cNvSpPr>
            <a:spLocks noGrp="1"/>
          </p:cNvSpPr>
          <p:nvPr>
            <p:ph sz="quarter" idx="10"/>
          </p:nvPr>
        </p:nvSpPr>
        <p:spPr>
          <a:xfrm>
            <a:off x="186599" y="105989"/>
            <a:ext cx="5528402" cy="387306"/>
          </a:xfrm>
        </p:spPr>
        <p:txBody>
          <a:bodyPr/>
          <a:lstStyle/>
          <a:p>
            <a:r>
              <a:rPr lang="en-GB" dirty="0">
                <a:latin typeface="Source Sans Pro" panose="020B0503030403020204" pitchFamily="34" charset="0"/>
                <a:ea typeface="Source Sans Pro" panose="020B0503030403020204" pitchFamily="34" charset="0"/>
              </a:rPr>
              <a:t>How can you use Our Values in action in your team’s work?</a:t>
            </a:r>
          </a:p>
        </p:txBody>
      </p:sp>
      <p:sp>
        <p:nvSpPr>
          <p:cNvPr id="3" name="Text Placeholder 2">
            <a:extLst>
              <a:ext uri="{FF2B5EF4-FFF2-40B4-BE49-F238E27FC236}">
                <a16:creationId xmlns:a16="http://schemas.microsoft.com/office/drawing/2014/main" id="{C3F9216D-30CB-4FE6-95D6-710B64CCD11C}"/>
              </a:ext>
            </a:extLst>
          </p:cNvPr>
          <p:cNvSpPr>
            <a:spLocks noGrp="1"/>
          </p:cNvSpPr>
          <p:nvPr>
            <p:ph type="body" sz="quarter" idx="13"/>
          </p:nvPr>
        </p:nvSpPr>
        <p:spPr>
          <a:xfrm>
            <a:off x="186598" y="866275"/>
            <a:ext cx="8672097" cy="3397751"/>
          </a:xfrm>
        </p:spPr>
        <p:txBody>
          <a:bodyPr/>
          <a:lstStyle/>
          <a:p>
            <a:endParaRPr lang="en-GB" sz="1500" dirty="0">
              <a:latin typeface="Source Sans Pro" panose="020B0503030403020204" pitchFamily="34" charset="0"/>
              <a:ea typeface="Source Sans Pro" panose="020B0503030403020204" pitchFamily="34" charset="0"/>
            </a:endParaRPr>
          </a:p>
          <a:p>
            <a:r>
              <a:rPr lang="en-GB" sz="1500" dirty="0">
                <a:latin typeface="Source Sans Pro" panose="020B0503030403020204" pitchFamily="34" charset="0"/>
                <a:ea typeface="Source Sans Pro" panose="020B0503030403020204" pitchFamily="34" charset="0"/>
              </a:rPr>
              <a:t>As you allocate work among your team members, you have opportunities to emphasise a focus on Our Values in action.</a:t>
            </a:r>
            <a:endParaRPr lang="en-GB" sz="1800" dirty="0">
              <a:latin typeface="Source Sans Pro" panose="020B0503030403020204" pitchFamily="34" charset="0"/>
              <a:ea typeface="Source Sans Pro" panose="020B0503030403020204" pitchFamily="34" charset="0"/>
            </a:endParaRPr>
          </a:p>
          <a:p>
            <a:endParaRPr lang="en-GB" dirty="0">
              <a:latin typeface="Source Sans Pro" panose="020B0503030403020204" pitchFamily="34" charset="0"/>
              <a:ea typeface="Source Sans Pro" panose="020B0503030403020204" pitchFamily="34" charset="0"/>
            </a:endParaRPr>
          </a:p>
        </p:txBody>
      </p:sp>
      <p:sp>
        <p:nvSpPr>
          <p:cNvPr id="4" name="Rectangle 3">
            <a:extLst>
              <a:ext uri="{FF2B5EF4-FFF2-40B4-BE49-F238E27FC236}">
                <a16:creationId xmlns:a16="http://schemas.microsoft.com/office/drawing/2014/main" id="{CC61ADDF-86AF-4CB4-A670-7EC4E5AE7B14}"/>
              </a:ext>
            </a:extLst>
          </p:cNvPr>
          <p:cNvSpPr/>
          <p:nvPr/>
        </p:nvSpPr>
        <p:spPr>
          <a:xfrm>
            <a:off x="415344" y="1848082"/>
            <a:ext cx="8190963" cy="2144177"/>
          </a:xfrm>
          <a:prstGeom prst="rect">
            <a:avLst/>
          </a:prstGeom>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68580" tIns="34290" rIns="68580" bIns="34290" anchor="t">
            <a:spAutoFit/>
          </a:bodyPr>
          <a:lstStyle/>
          <a:p>
            <a:r>
              <a:rPr lang="en-GB"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Discuss the project/task with your team member(s), and prompt them to consider:</a:t>
            </a:r>
          </a:p>
          <a:p>
            <a:endPar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672465" lvl="3" indent="-200025">
              <a:spcAft>
                <a:spcPts val="450"/>
              </a:spcAft>
              <a:buClr>
                <a:srgbClr val="002060"/>
              </a:buClr>
              <a:buSzPct val="125000"/>
              <a:buFont typeface="Arial" panose="020B0604020202020204" pitchFamily="34" charset="0"/>
              <a:buChar char="•"/>
              <a:tabLst>
                <a:tab pos="5245894" algn="l"/>
              </a:tabLst>
            </a:pPr>
            <a:r>
              <a:rPr lang="en-GB" sz="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How does this work contribute to Strategy 2030 and our Values?</a:t>
            </a:r>
          </a:p>
          <a:p>
            <a:pPr marL="672465" lvl="3" indent="-200025">
              <a:spcAft>
                <a:spcPts val="450"/>
              </a:spcAft>
              <a:buClr>
                <a:srgbClr val="002060"/>
              </a:buClr>
              <a:buSzPct val="125000"/>
              <a:buFont typeface="Arial" panose="020B0604020202020204" pitchFamily="34" charset="0"/>
              <a:buChar char="•"/>
              <a:tabLst>
                <a:tab pos="5245894" algn="l"/>
              </a:tabLst>
            </a:pPr>
            <a:r>
              <a:rPr lang="en-GB" sz="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Ask your team member: “How will you ensure that you demonstrate Our Values in action during the work on this project?”</a:t>
            </a:r>
          </a:p>
          <a:p>
            <a:pPr marL="672465" lvl="3" indent="-200025">
              <a:spcAft>
                <a:spcPts val="450"/>
              </a:spcAft>
              <a:buClr>
                <a:srgbClr val="002060"/>
              </a:buClr>
              <a:buSzPct val="125000"/>
              <a:buFont typeface="Arial" panose="020B0604020202020204" pitchFamily="34" charset="0"/>
              <a:buChar char="•"/>
              <a:tabLst>
                <a:tab pos="5245894" algn="l"/>
              </a:tabLst>
            </a:pPr>
            <a:r>
              <a:rPr lang="en-GB" sz="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Let them know that you’ll check back with them, support them and reflect on the outcomes with them …</a:t>
            </a:r>
          </a:p>
          <a:p>
            <a:pPr marL="672465" lvl="3" indent="-200025">
              <a:spcAft>
                <a:spcPts val="450"/>
              </a:spcAft>
              <a:buClr>
                <a:srgbClr val="002060"/>
              </a:buClr>
              <a:buSzPct val="125000"/>
              <a:buFont typeface="Arial" panose="020B0604020202020204" pitchFamily="34" charset="0"/>
              <a:buChar char="•"/>
              <a:tabLst>
                <a:tab pos="5245894" algn="l"/>
              </a:tabLst>
            </a:pPr>
            <a:r>
              <a:rPr lang="en-GB" sz="12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Plan the time to do that</a:t>
            </a:r>
          </a:p>
          <a:p>
            <a:pPr marL="672465" lvl="3" indent="-200025">
              <a:spcAft>
                <a:spcPts val="450"/>
              </a:spcAft>
              <a:buClr>
                <a:srgbClr val="EB565C"/>
              </a:buClr>
              <a:buSzPct val="125000"/>
              <a:tabLst>
                <a:tab pos="5245894" algn="l"/>
              </a:tabLst>
            </a:pPr>
            <a:endPar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a:spcAft>
                <a:spcPts val="450"/>
              </a:spcAft>
              <a:buClr>
                <a:srgbClr val="EB565C"/>
              </a:buClr>
              <a:buSzPct val="125000"/>
              <a:tabLst>
                <a:tab pos="5245894" algn="l"/>
              </a:tabLst>
            </a:pPr>
            <a:r>
              <a:rPr lang="en-GB"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Feedback highlights to the whole team</a:t>
            </a:r>
          </a:p>
        </p:txBody>
      </p:sp>
      <p:pic>
        <p:nvPicPr>
          <p:cNvPr id="5" name="Picture 4">
            <a:extLst>
              <a:ext uri="{FF2B5EF4-FFF2-40B4-BE49-F238E27FC236}">
                <a16:creationId xmlns:a16="http://schemas.microsoft.com/office/drawing/2014/main" id="{8DFAEE75-08D5-4685-AEC0-1E4610EC4EF5}"/>
              </a:ext>
            </a:extLst>
          </p:cNvPr>
          <p:cNvPicPr>
            <a:picLocks noChangeAspect="1"/>
          </p:cNvPicPr>
          <p:nvPr/>
        </p:nvPicPr>
        <p:blipFill>
          <a:blip r:embed="rId2"/>
          <a:stretch>
            <a:fillRect/>
          </a:stretch>
        </p:blipFill>
        <p:spPr>
          <a:xfrm>
            <a:off x="8369034" y="0"/>
            <a:ext cx="774966" cy="774966"/>
          </a:xfrm>
          <a:prstGeom prst="ellipse">
            <a:avLst/>
          </a:prstGeom>
        </p:spPr>
      </p:pic>
    </p:spTree>
    <p:extLst>
      <p:ext uri="{BB962C8B-B14F-4D97-AF65-F5344CB8AC3E}">
        <p14:creationId xmlns:p14="http://schemas.microsoft.com/office/powerpoint/2010/main" val="412341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A6BAB8-767B-42D5-BB1A-B6FF3F548B11}"/>
              </a:ext>
            </a:extLst>
          </p:cNvPr>
          <p:cNvSpPr>
            <a:spLocks noGrp="1"/>
          </p:cNvSpPr>
          <p:nvPr>
            <p:ph type="body" sz="quarter" idx="13"/>
          </p:nvPr>
        </p:nvSpPr>
        <p:spPr>
          <a:xfrm>
            <a:off x="285304" y="938851"/>
            <a:ext cx="8672097" cy="3265797"/>
          </a:xfrm>
        </p:spPr>
        <p:txBody>
          <a:bodyPr/>
          <a:lstStyle/>
          <a:p>
            <a:r>
              <a:rPr lang="en-GB" sz="1350" dirty="0">
                <a:latin typeface="Source Sans Pro" panose="020B0503030403020204" pitchFamily="34" charset="0"/>
                <a:ea typeface="Source Sans Pro" panose="020B0503030403020204" pitchFamily="34" charset="0"/>
              </a:rPr>
              <a:t>In your 1-to-1 meetings with your team members, you could consciously bring Our Values in action into the conversation.</a:t>
            </a:r>
          </a:p>
          <a:p>
            <a:endParaRPr lang="en-GB" dirty="0">
              <a:latin typeface="Source Sans Pro" panose="020B0503030403020204" pitchFamily="34" charset="0"/>
              <a:ea typeface="Source Sans Pro" panose="020B0503030403020204" pitchFamily="34" charset="0"/>
            </a:endParaRPr>
          </a:p>
        </p:txBody>
      </p:sp>
      <p:sp>
        <p:nvSpPr>
          <p:cNvPr id="4" name="Rectangle 3">
            <a:extLst>
              <a:ext uri="{FF2B5EF4-FFF2-40B4-BE49-F238E27FC236}">
                <a16:creationId xmlns:a16="http://schemas.microsoft.com/office/drawing/2014/main" id="{42007870-C1F5-468D-9E1B-04A551814403}"/>
              </a:ext>
            </a:extLst>
          </p:cNvPr>
          <p:cNvSpPr/>
          <p:nvPr/>
        </p:nvSpPr>
        <p:spPr>
          <a:xfrm>
            <a:off x="385747" y="1494705"/>
            <a:ext cx="8471212" cy="2212913"/>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wrap="square">
            <a:spAutoFit/>
          </a:bodyPr>
          <a:lstStyle/>
          <a:p>
            <a:r>
              <a:rPr lang="en-GB" dirty="0">
                <a:latin typeface="Source Sans Pro" panose="020B0503030403020204" pitchFamily="34" charset="0"/>
                <a:ea typeface="Source Sans Pro" panose="020B0503030403020204" pitchFamily="34" charset="0"/>
                <a:cs typeface="Arial" panose="020B0604020202020204" pitchFamily="34" charset="0"/>
              </a:rPr>
              <a:t>This is an opportunity to:</a:t>
            </a:r>
          </a:p>
          <a:p>
            <a:endPar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672704" lvl="3" indent="-200025" eaLnBrk="0">
              <a:spcAft>
                <a:spcPts val="450"/>
              </a:spcAft>
              <a:buClr>
                <a:srgbClr val="002060"/>
              </a:buClr>
              <a:buSzPct val="125000"/>
              <a:buFont typeface="Arial" panose="020B0604020202020204" pitchFamily="34" charset="0"/>
              <a:buChar char="•"/>
              <a:tabLst>
                <a:tab pos="5245894" algn="l"/>
              </a:tabLst>
            </a:pPr>
            <a:r>
              <a:rPr lang="en-US" altLang="en-US" sz="1200" dirty="0">
                <a:latin typeface="Source Sans Pro" panose="020B0503030403020204" pitchFamily="34" charset="0"/>
                <a:ea typeface="Source Sans Pro" panose="020B0503030403020204" pitchFamily="34" charset="0"/>
                <a:cs typeface="Calibri" panose="020F0502020204030204" pitchFamily="34" charset="0"/>
              </a:rPr>
              <a:t>Reflect on any recent feedback (appreciative and/or constructive) they have been given, especially around their </a:t>
            </a:r>
            <a:r>
              <a:rPr lang="en-US" altLang="en-US" sz="1200" dirty="0" err="1">
                <a:latin typeface="Source Sans Pro" panose="020B0503030403020204" pitchFamily="34" charset="0"/>
                <a:ea typeface="Source Sans Pro" panose="020B0503030403020204" pitchFamily="34" charset="0"/>
                <a:cs typeface="Calibri" panose="020F0502020204030204" pitchFamily="34" charset="0"/>
              </a:rPr>
              <a:t>behaviours</a:t>
            </a:r>
            <a:r>
              <a:rPr lang="en-US" altLang="en-US" sz="1200" dirty="0">
                <a:latin typeface="Source Sans Pro" panose="020B0503030403020204" pitchFamily="34" charset="0"/>
                <a:ea typeface="Source Sans Pro" panose="020B0503030403020204" pitchFamily="34" charset="0"/>
                <a:cs typeface="Calibri" panose="020F0502020204030204" pitchFamily="34" charset="0"/>
              </a:rPr>
              <a:t> </a:t>
            </a:r>
          </a:p>
          <a:p>
            <a:pPr marL="672704" lvl="3" indent="-200025" eaLnBrk="0">
              <a:spcAft>
                <a:spcPts val="450"/>
              </a:spcAft>
              <a:buClr>
                <a:srgbClr val="002060"/>
              </a:buClr>
              <a:buSzPct val="125000"/>
              <a:buFont typeface="Arial" panose="020B0604020202020204" pitchFamily="34" charset="0"/>
              <a:buChar char="•"/>
              <a:tabLst>
                <a:tab pos="5245894" algn="l"/>
              </a:tabLst>
            </a:pPr>
            <a:r>
              <a:rPr lang="en-US" altLang="en-US" sz="1200" dirty="0">
                <a:latin typeface="Source Sans Pro" panose="020B0503030403020204" pitchFamily="34" charset="0"/>
                <a:ea typeface="Source Sans Pro" panose="020B0503030403020204" pitchFamily="34" charset="0"/>
                <a:cs typeface="Calibri" panose="020F0502020204030204" pitchFamily="34" charset="0"/>
              </a:rPr>
              <a:t>Discuss what development would offer the greatest benefit, to build on/address areas highlighted by that feedback</a:t>
            </a:r>
          </a:p>
          <a:p>
            <a:pPr marL="672704" lvl="3" indent="-200025" eaLnBrk="0">
              <a:spcAft>
                <a:spcPts val="450"/>
              </a:spcAft>
              <a:buClr>
                <a:srgbClr val="002060"/>
              </a:buClr>
              <a:buSzPct val="125000"/>
              <a:buFont typeface="Arial" panose="020B0604020202020204" pitchFamily="34" charset="0"/>
              <a:buChar char="•"/>
              <a:tabLst>
                <a:tab pos="5245894" algn="l"/>
              </a:tabLst>
            </a:pPr>
            <a:r>
              <a:rPr lang="en-US" altLang="en-US" sz="1200" dirty="0">
                <a:latin typeface="Source Sans Pro" panose="020B0503030403020204" pitchFamily="34" charset="0"/>
                <a:ea typeface="Source Sans Pro" panose="020B0503030403020204" pitchFamily="34" charset="0"/>
                <a:cs typeface="Calibri" panose="020F0502020204030204" pitchFamily="34" charset="0"/>
              </a:rPr>
              <a:t>Use Our Values in action to inform their development plan, discuss the support you can give </a:t>
            </a:r>
            <a:endParaRPr lang="en-US" altLang="en-US" sz="12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0" lvl="3" defTabSz="914378">
              <a:lnSpc>
                <a:spcPct val="90000"/>
              </a:lnSpc>
              <a:spcBef>
                <a:spcPts val="1000"/>
              </a:spcBef>
              <a:spcAft>
                <a:spcPts val="450"/>
              </a:spcAft>
              <a:buClr>
                <a:srgbClr val="002060"/>
              </a:buClr>
              <a:buSzPct val="125000"/>
              <a:tabLst>
                <a:tab pos="5245894" algn="l"/>
              </a:tabLst>
            </a:pPr>
            <a:r>
              <a:rPr lang="en-US" altLang="en-US" dirty="0">
                <a:solidFill>
                  <a:srgbClr val="1C3D74"/>
                </a:solidFill>
                <a:latin typeface="Source Sans Pro" panose="020B0503030403020204" pitchFamily="34" charset="0"/>
                <a:ea typeface="Source Sans Pro" panose="020B0503030403020204" pitchFamily="34" charset="0"/>
              </a:rPr>
              <a:t>Using the language from Our Values in action in your conversation will help embed Our Values into the conscious approaches we adopt in our work every day.</a:t>
            </a:r>
            <a:endParaRPr lang="en-GB" dirty="0">
              <a:solidFill>
                <a:srgbClr val="1C3D74"/>
              </a:solidFill>
              <a:latin typeface="Source Sans Pro" panose="020B0503030403020204" pitchFamily="34" charset="0"/>
              <a:ea typeface="Source Sans Pro" panose="020B0503030403020204" pitchFamily="34" charset="0"/>
            </a:endParaRPr>
          </a:p>
          <a:p>
            <a:pPr>
              <a:spcAft>
                <a:spcPts val="450"/>
              </a:spcAft>
              <a:buClr>
                <a:srgbClr val="EB565C"/>
              </a:buClr>
              <a:buSzPct val="125000"/>
              <a:tabLst>
                <a:tab pos="5245894" algn="l"/>
              </a:tabLst>
            </a:pPr>
            <a:endParaRPr lang="en-GB"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7F32D05-5368-4028-A1A9-7ECF50EECB07}"/>
              </a:ext>
            </a:extLst>
          </p:cNvPr>
          <p:cNvPicPr>
            <a:picLocks noChangeAspect="1"/>
          </p:cNvPicPr>
          <p:nvPr/>
        </p:nvPicPr>
        <p:blipFill>
          <a:blip r:embed="rId2"/>
          <a:stretch>
            <a:fillRect/>
          </a:stretch>
        </p:blipFill>
        <p:spPr>
          <a:xfrm>
            <a:off x="8369034" y="104509"/>
            <a:ext cx="774966" cy="774966"/>
          </a:xfrm>
          <a:prstGeom prst="ellipse">
            <a:avLst/>
          </a:prstGeom>
        </p:spPr>
      </p:pic>
      <p:sp>
        <p:nvSpPr>
          <p:cNvPr id="8" name="Content Placeholder 1">
            <a:extLst>
              <a:ext uri="{FF2B5EF4-FFF2-40B4-BE49-F238E27FC236}">
                <a16:creationId xmlns:a16="http://schemas.microsoft.com/office/drawing/2014/main" id="{573C92A6-F216-807C-5353-DF96EF7F7019}"/>
              </a:ext>
            </a:extLst>
          </p:cNvPr>
          <p:cNvSpPr txBox="1">
            <a:spLocks/>
          </p:cNvSpPr>
          <p:nvPr/>
        </p:nvSpPr>
        <p:spPr>
          <a:xfrm>
            <a:off x="186599" y="105989"/>
            <a:ext cx="5528402" cy="3873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Source Sans Pro" panose="020B0503030403020204" pitchFamily="34" charset="0"/>
                <a:ea typeface="Source Sans Pro" panose="020B0503030403020204" pitchFamily="34" charset="0"/>
              </a:rPr>
              <a:t>How can you use Our Values in action in your team’s work?</a:t>
            </a:r>
            <a:endParaRPr lang="en-GB"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6791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1C172F-C46A-4ED2-B61C-4F7275299836}"/>
              </a:ext>
            </a:extLst>
          </p:cNvPr>
          <p:cNvSpPr>
            <a:spLocks noGrp="1"/>
          </p:cNvSpPr>
          <p:nvPr>
            <p:ph sz="quarter" idx="10"/>
          </p:nvPr>
        </p:nvSpPr>
        <p:spPr>
          <a:xfrm>
            <a:off x="186595" y="262395"/>
            <a:ext cx="8672097" cy="1036377"/>
          </a:xfrm>
        </p:spPr>
        <p:txBody>
          <a:bodyPr/>
          <a:lstStyle/>
          <a:p>
            <a:r>
              <a:rPr lang="en-GB" dirty="0">
                <a:latin typeface="Source Sans Pro" panose="020B0503030403020204" pitchFamily="34" charset="0"/>
                <a:ea typeface="Source Sans Pro" panose="020B0503030403020204" pitchFamily="34" charset="0"/>
              </a:rPr>
              <a:t>Preparing for Values Away day activity </a:t>
            </a:r>
          </a:p>
        </p:txBody>
      </p:sp>
      <p:sp>
        <p:nvSpPr>
          <p:cNvPr id="3" name="Text Placeholder 2">
            <a:extLst>
              <a:ext uri="{FF2B5EF4-FFF2-40B4-BE49-F238E27FC236}">
                <a16:creationId xmlns:a16="http://schemas.microsoft.com/office/drawing/2014/main" id="{5A7E4B7C-D4DD-4763-9763-313B2925ED6C}"/>
              </a:ext>
            </a:extLst>
          </p:cNvPr>
          <p:cNvSpPr>
            <a:spLocks noGrp="1"/>
          </p:cNvSpPr>
          <p:nvPr>
            <p:ph type="body" sz="quarter" idx="13"/>
          </p:nvPr>
        </p:nvSpPr>
        <p:spPr>
          <a:xfrm>
            <a:off x="186595" y="888791"/>
            <a:ext cx="8672097" cy="2952750"/>
          </a:xfrm>
        </p:spPr>
        <p:txBody>
          <a:bodyPr/>
          <a:lstStyle/>
          <a:p>
            <a:r>
              <a:rPr lang="en-GB" dirty="0">
                <a:latin typeface="Source Sans Pro" panose="020B0503030403020204" pitchFamily="34" charset="0"/>
                <a:ea typeface="Source Sans Pro" panose="020B0503030403020204" pitchFamily="34" charset="0"/>
              </a:rPr>
              <a:t>Consider what data might help, for example:</a:t>
            </a:r>
          </a:p>
          <a:p>
            <a:pPr lvl="1"/>
            <a:r>
              <a:rPr lang="en-GB" dirty="0">
                <a:latin typeface="Source Sans Pro" panose="020B0503030403020204" pitchFamily="34" charset="0"/>
                <a:ea typeface="Source Sans Pro" panose="020B0503030403020204" pitchFamily="34" charset="0"/>
              </a:rPr>
              <a:t>Staff survey</a:t>
            </a:r>
          </a:p>
          <a:p>
            <a:pPr lvl="1"/>
            <a:r>
              <a:rPr lang="en-GB" dirty="0">
                <a:latin typeface="Source Sans Pro" panose="020B0503030403020204" pitchFamily="34" charset="0"/>
                <a:ea typeface="Source Sans Pro" panose="020B0503030403020204" pitchFamily="34" charset="0"/>
              </a:rPr>
              <a:t>Customer satisfaction data</a:t>
            </a:r>
          </a:p>
          <a:p>
            <a:pPr lvl="1"/>
            <a:r>
              <a:rPr lang="en-GB" dirty="0">
                <a:latin typeface="Source Sans Pro" panose="020B0503030403020204" pitchFamily="34" charset="0"/>
                <a:ea typeface="Source Sans Pro" panose="020B0503030403020204" pitchFamily="34" charset="0"/>
              </a:rPr>
              <a:t>Any KPIs</a:t>
            </a:r>
          </a:p>
          <a:p>
            <a:pPr lvl="1"/>
            <a:r>
              <a:rPr lang="en-GB" dirty="0">
                <a:latin typeface="Source Sans Pro" panose="020B0503030403020204" pitchFamily="34" charset="0"/>
                <a:ea typeface="Source Sans Pro" panose="020B0503030403020204" pitchFamily="34" charset="0"/>
              </a:rPr>
              <a:t>Future plans</a:t>
            </a:r>
          </a:p>
          <a:p>
            <a:r>
              <a:rPr lang="en-GB" dirty="0">
                <a:latin typeface="Source Sans Pro" panose="020B0503030403020204" pitchFamily="34" charset="0"/>
                <a:ea typeface="Source Sans Pro" panose="020B0503030403020204" pitchFamily="34" charset="0"/>
              </a:rPr>
              <a:t>Would it be helpful to gather feedback for the session, for example a survey from stakeholders?</a:t>
            </a:r>
          </a:p>
          <a:p>
            <a:r>
              <a:rPr lang="en-GB" dirty="0">
                <a:latin typeface="Source Sans Pro" panose="020B0503030403020204" pitchFamily="34" charset="0"/>
                <a:ea typeface="Source Sans Pro" panose="020B0503030403020204" pitchFamily="34" charset="0"/>
              </a:rPr>
              <a:t>What to send out before the session</a:t>
            </a:r>
          </a:p>
          <a:p>
            <a:pPr lvl="1"/>
            <a:r>
              <a:rPr lang="en-GB" dirty="0">
                <a:latin typeface="Source Sans Pro" panose="020B0503030403020204" pitchFamily="34" charset="0"/>
                <a:ea typeface="Source Sans Pro" panose="020B0503030403020204" pitchFamily="34" charset="0"/>
              </a:rPr>
              <a:t>Our Values in action slides 15-19 below</a:t>
            </a:r>
          </a:p>
          <a:p>
            <a:pPr lvl="1"/>
            <a:r>
              <a:rPr lang="en-GB" dirty="0">
                <a:latin typeface="Source Sans Pro" panose="020B0503030403020204" pitchFamily="34" charset="0"/>
                <a:ea typeface="Source Sans Pro" panose="020B0503030403020204" pitchFamily="34" charset="0"/>
              </a:rPr>
              <a:t>Key questions to get them thinking such as:</a:t>
            </a:r>
          </a:p>
          <a:p>
            <a:pPr lvl="2"/>
            <a:r>
              <a:rPr lang="en-GB" sz="1400" dirty="0">
                <a:latin typeface="Source Sans Pro" panose="020B0503030403020204" pitchFamily="34" charset="0"/>
                <a:ea typeface="Source Sans Pro" panose="020B0503030403020204" pitchFamily="34" charset="0"/>
              </a:rPr>
              <a:t>Where have you seen our Values in action demonstrated?</a:t>
            </a:r>
          </a:p>
          <a:p>
            <a:pPr lvl="2"/>
            <a:r>
              <a:rPr lang="en-GB" sz="1400" dirty="0">
                <a:latin typeface="Source Sans Pro" panose="020B0503030403020204" pitchFamily="34" charset="0"/>
                <a:ea typeface="Source Sans Pro" panose="020B0503030403020204" pitchFamily="34" charset="0"/>
              </a:rPr>
              <a:t> Where are our strengths? What could we improve?</a:t>
            </a:r>
          </a:p>
          <a:p>
            <a:pPr lvl="3"/>
            <a:r>
              <a:rPr lang="en-GB" sz="1400" dirty="0">
                <a:latin typeface="Source Sans Pro" panose="020B0503030403020204" pitchFamily="34" charset="0"/>
                <a:ea typeface="Source Sans Pro" panose="020B0503030403020204" pitchFamily="34" charset="0"/>
              </a:rPr>
              <a:t>Particularly focussing on - hearing feedback, taking ownership, blocks to feeling empowered, where we need clarity on decision making.  </a:t>
            </a:r>
          </a:p>
          <a:p>
            <a:pPr lvl="1"/>
            <a:endParaRPr lang="en-GB"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3351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B337D1-E2F3-8326-0095-8F6492878744}"/>
              </a:ext>
            </a:extLst>
          </p:cNvPr>
          <p:cNvPicPr>
            <a:picLocks noChangeAspect="1"/>
          </p:cNvPicPr>
          <p:nvPr/>
        </p:nvPicPr>
        <p:blipFill>
          <a:blip r:embed="rId2"/>
          <a:stretch>
            <a:fillRect/>
          </a:stretch>
        </p:blipFill>
        <p:spPr>
          <a:xfrm>
            <a:off x="1" y="0"/>
            <a:ext cx="9229239" cy="5143500"/>
          </a:xfrm>
          <a:prstGeom prst="rect">
            <a:avLst/>
          </a:prstGeom>
        </p:spPr>
      </p:pic>
      <p:sp>
        <p:nvSpPr>
          <p:cNvPr id="6" name="Content Placeholder 2"/>
          <p:cNvSpPr>
            <a:spLocks noGrp="1"/>
          </p:cNvSpPr>
          <p:nvPr>
            <p:ph sz="quarter" idx="10" hasCustomPrompt="1"/>
          </p:nvPr>
        </p:nvSpPr>
        <p:spPr>
          <a:xfrm>
            <a:off x="943600" y="1311275"/>
            <a:ext cx="7870825" cy="1171575"/>
          </a:xfrm>
          <a:prstGeom prst="rect">
            <a:avLst/>
          </a:prstGeom>
        </p:spPr>
        <p:txBody>
          <a:bodyPr lIns="91440" tIns="45720" rIns="91440" bIns="45720" anchor="t"/>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latin typeface="Source Sans Pro" panose="020B0503030403020204" pitchFamily="34" charset="0"/>
                <a:ea typeface="Source Sans Pro" panose="020B0503030403020204" pitchFamily="34" charset="0"/>
                <a:cs typeface="Arial"/>
              </a:rPr>
              <a:t>Values Away Day Activities </a:t>
            </a:r>
          </a:p>
        </p:txBody>
      </p:sp>
      <p:pic>
        <p:nvPicPr>
          <p:cNvPr id="4" name="Picture 3">
            <a:extLst>
              <a:ext uri="{FF2B5EF4-FFF2-40B4-BE49-F238E27FC236}">
                <a16:creationId xmlns:a16="http://schemas.microsoft.com/office/drawing/2014/main" id="{A0A9DEB7-D637-0293-F98F-9E1C9879B26A}"/>
              </a:ext>
            </a:extLst>
          </p:cNvPr>
          <p:cNvPicPr>
            <a:picLocks noChangeAspect="1"/>
          </p:cNvPicPr>
          <p:nvPr/>
        </p:nvPicPr>
        <p:blipFill>
          <a:blip r:embed="rId3"/>
          <a:stretch>
            <a:fillRect/>
          </a:stretch>
        </p:blipFill>
        <p:spPr>
          <a:xfrm>
            <a:off x="279401" y="265801"/>
            <a:ext cx="2498107" cy="664634"/>
          </a:xfrm>
          <a:prstGeom prst="rect">
            <a:avLst/>
          </a:prstGeom>
        </p:spPr>
      </p:pic>
    </p:spTree>
    <p:extLst>
      <p:ext uri="{BB962C8B-B14F-4D97-AF65-F5344CB8AC3E}">
        <p14:creationId xmlns:p14="http://schemas.microsoft.com/office/powerpoint/2010/main" val="231117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2D01A-0DC1-4D5B-8777-9ACFB367A79A}"/>
              </a:ext>
            </a:extLst>
          </p:cNvPr>
          <p:cNvSpPr>
            <a:spLocks noGrp="1"/>
          </p:cNvSpPr>
          <p:nvPr>
            <p:ph sz="quarter" idx="10"/>
          </p:nvPr>
        </p:nvSpPr>
        <p:spPr/>
        <p:txBody>
          <a:bodyPr lIns="68580" tIns="34290" rIns="68580" bIns="34290" anchor="t"/>
          <a:lstStyle/>
          <a:p>
            <a:r>
              <a:rPr lang="en-GB" sz="3200" dirty="0">
                <a:latin typeface="Source Sans Pro" panose="020B0503030403020204" pitchFamily="34" charset="0"/>
                <a:ea typeface="Source Sans Pro" panose="020B0503030403020204" pitchFamily="34" charset="0"/>
                <a:cs typeface="Arial"/>
              </a:rPr>
              <a:t>Values: Team Away Day Activity</a:t>
            </a:r>
            <a:br>
              <a:rPr lang="en-GB" sz="3200" dirty="0">
                <a:latin typeface="Source Sans Pro" panose="020B0503030403020204" pitchFamily="34" charset="0"/>
                <a:ea typeface="Source Sans Pro" panose="020B0503030403020204" pitchFamily="34" charset="0"/>
              </a:rPr>
            </a:br>
            <a:br>
              <a:rPr lang="en-GB" sz="3200" dirty="0">
                <a:latin typeface="Source Sans Pro" panose="020B0503030403020204" pitchFamily="34" charset="0"/>
                <a:ea typeface="Source Sans Pro" panose="020B0503030403020204" pitchFamily="34" charset="0"/>
              </a:rPr>
            </a:br>
            <a:r>
              <a:rPr lang="en-GB" sz="2800" dirty="0">
                <a:latin typeface="Source Sans Pro" panose="020B0503030403020204" pitchFamily="34" charset="0"/>
                <a:ea typeface="Source Sans Pro" panose="020B0503030403020204" pitchFamily="34" charset="0"/>
                <a:cs typeface="Arial"/>
              </a:rPr>
              <a:t>Agenda</a:t>
            </a:r>
          </a:p>
        </p:txBody>
      </p:sp>
      <p:sp>
        <p:nvSpPr>
          <p:cNvPr id="3" name="Text Placeholder 2">
            <a:extLst>
              <a:ext uri="{FF2B5EF4-FFF2-40B4-BE49-F238E27FC236}">
                <a16:creationId xmlns:a16="http://schemas.microsoft.com/office/drawing/2014/main" id="{4AA51B51-47CD-4507-A0CB-8ACFF8DF2624}"/>
              </a:ext>
            </a:extLst>
          </p:cNvPr>
          <p:cNvSpPr>
            <a:spLocks noGrp="1"/>
          </p:cNvSpPr>
          <p:nvPr>
            <p:ph type="body" sz="quarter" idx="13"/>
          </p:nvPr>
        </p:nvSpPr>
        <p:spPr>
          <a:xfrm>
            <a:off x="186595" y="1700440"/>
            <a:ext cx="8672097" cy="2952750"/>
          </a:xfrm>
        </p:spPr>
        <p:txBody>
          <a:bodyPr lIns="68580" tIns="34290" rIns="68580" bIns="34290" anchor="t"/>
          <a:lstStyle/>
          <a:p>
            <a:pPr marL="342900" indent="-342900"/>
            <a:r>
              <a:rPr lang="en-GB" sz="2000" dirty="0">
                <a:latin typeface="Source Sans Pro" panose="020B0503030403020204" pitchFamily="34" charset="0"/>
                <a:ea typeface="Source Sans Pro" panose="020B0503030403020204" pitchFamily="34" charset="0"/>
              </a:rPr>
              <a:t>Introduction</a:t>
            </a:r>
          </a:p>
          <a:p>
            <a:pPr marL="342900" indent="-342900"/>
            <a:r>
              <a:rPr lang="en-GB" sz="1800" dirty="0">
                <a:latin typeface="Source Sans Pro" panose="020B0503030403020204" pitchFamily="34" charset="0"/>
                <a:ea typeface="Source Sans Pro" panose="020B0503030403020204" pitchFamily="34" charset="0"/>
              </a:rPr>
              <a:t>What are Queen Mary’s Values?</a:t>
            </a:r>
            <a:endParaRPr lang="en-GB" sz="1800" dirty="0">
              <a:latin typeface="Source Sans Pro" panose="020B0503030403020204" pitchFamily="34" charset="0"/>
              <a:ea typeface="Source Sans Pro" panose="020B0503030403020204" pitchFamily="34" charset="0"/>
              <a:cs typeface="Arial"/>
            </a:endParaRPr>
          </a:p>
          <a:p>
            <a:pPr marL="342900" indent="-342900"/>
            <a:r>
              <a:rPr lang="en-GB" sz="2000" dirty="0">
                <a:latin typeface="Source Sans Pro" panose="020B0503030403020204" pitchFamily="34" charset="0"/>
                <a:ea typeface="Source Sans Pro" panose="020B0503030403020204" pitchFamily="34" charset="0"/>
              </a:rPr>
              <a:t>Activity 1 - getting to know our Values</a:t>
            </a:r>
          </a:p>
          <a:p>
            <a:pPr marL="342900" indent="-342900"/>
            <a:r>
              <a:rPr lang="en-GB" sz="2000" dirty="0">
                <a:latin typeface="Source Sans Pro" panose="020B0503030403020204" pitchFamily="34" charset="0"/>
                <a:ea typeface="Source Sans Pro" panose="020B0503030403020204" pitchFamily="34" charset="0"/>
              </a:rPr>
              <a:t>Activity 2 - insight into action</a:t>
            </a:r>
          </a:p>
          <a:p>
            <a:pPr marL="342900" indent="-342900"/>
            <a:r>
              <a:rPr lang="en-GB" sz="2000" dirty="0">
                <a:latin typeface="Source Sans Pro" panose="020B0503030403020204" pitchFamily="34" charset="0"/>
                <a:ea typeface="Source Sans Pro" panose="020B0503030403020204" pitchFamily="34" charset="0"/>
              </a:rPr>
              <a:t>Commitments and stories</a:t>
            </a:r>
          </a:p>
          <a:p>
            <a:endParaRPr lang="en-GB" sz="2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4957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5">
            <a:extLst>
              <a:ext uri="{FF2B5EF4-FFF2-40B4-BE49-F238E27FC236}">
                <a16:creationId xmlns:a16="http://schemas.microsoft.com/office/drawing/2014/main" id="{73496AE9-1FDB-5EE9-0404-C378A3E43D36}"/>
              </a:ext>
            </a:extLst>
          </p:cNvPr>
          <p:cNvSpPr/>
          <p:nvPr/>
        </p:nvSpPr>
        <p:spPr>
          <a:xfrm>
            <a:off x="392673" y="605721"/>
            <a:ext cx="1111753" cy="252000"/>
          </a:xfrm>
          <a:prstGeom prst="roundRect">
            <a:avLst/>
          </a:prstGeom>
          <a:gradFill flip="none" rotWithShape="1">
            <a:gsLst>
              <a:gs pos="0">
                <a:srgbClr val="E4007F"/>
              </a:gs>
              <a:gs pos="100000">
                <a:srgbClr val="E10313"/>
              </a:gs>
            </a:gsLst>
            <a:lin ang="2700000" scaled="1"/>
            <a:tileRect/>
          </a:gradFill>
          <a:ln>
            <a:noFill/>
          </a:ln>
          <a:effectLst>
            <a:outerShdw blurRad="254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 rtlCol="0" anchor="t" anchorCtr="0"/>
          <a:lstStyle/>
          <a:p>
            <a:pPr algn="ctr" defTabSz="685766"/>
            <a:r>
              <a:rPr lang="en-US" sz="788" b="1">
                <a:solidFill>
                  <a:prstClr val="white"/>
                </a:solidFill>
                <a:latin typeface="Source Sans Pro" panose="020B0503030403020204" pitchFamily="34" charset="0"/>
                <a:ea typeface="Source Sans Pro" panose="020B0503030403020204" pitchFamily="34" charset="0"/>
              </a:rPr>
              <a:t>Inclusive</a:t>
            </a:r>
            <a:endParaRPr lang="en-GB" sz="788" b="1">
              <a:solidFill>
                <a:prstClr val="white"/>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E06DB43B-E9EC-E164-D227-02E58BFBC008}"/>
              </a:ext>
            </a:extLst>
          </p:cNvPr>
          <p:cNvSpPr txBox="1"/>
          <p:nvPr/>
        </p:nvSpPr>
        <p:spPr>
          <a:xfrm>
            <a:off x="3069246" y="1003807"/>
            <a:ext cx="5541354" cy="3046988"/>
          </a:xfrm>
          <a:prstGeom prst="rect">
            <a:avLst/>
          </a:prstGeom>
          <a:noFill/>
        </p:spPr>
        <p:txBody>
          <a:bodyPr wrap="square">
            <a:spAutoFit/>
          </a:bodyPr>
          <a:lstStyle/>
          <a:p>
            <a:pPr defTabSz="685766"/>
            <a:endParaRPr lang="en-US" sz="1200" b="1" dirty="0">
              <a:solidFill>
                <a:sysClr val="windowText" lastClr="000000"/>
              </a:solidFill>
              <a:latin typeface="Source Sans Pro" panose="020B0503030403020204" pitchFamily="34" charset="0"/>
              <a:ea typeface="Source Sans Pro" panose="020B0503030403020204" pitchFamily="34" charset="0"/>
            </a:endParaRPr>
          </a:p>
          <a:p>
            <a:pPr defTabSz="685766"/>
            <a:r>
              <a:rPr lang="en-US" sz="1200" b="1" dirty="0">
                <a:solidFill>
                  <a:sysClr val="windowText" lastClr="000000"/>
                </a:solidFill>
                <a:latin typeface="Source Sans Pro" panose="020B0503030403020204" pitchFamily="34" charset="0"/>
                <a:ea typeface="Source Sans Pro" panose="020B0503030403020204" pitchFamily="34" charset="0"/>
              </a:rPr>
              <a:t>For all of us, this means:</a:t>
            </a:r>
          </a:p>
          <a:p>
            <a:pPr defTabSz="685766"/>
            <a:endParaRPr lang="en-US" sz="1200" b="1" dirty="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dirty="0">
                <a:solidFill>
                  <a:sysClr val="windowText" lastClr="000000"/>
                </a:solidFill>
                <a:latin typeface="Source Sans Pro" panose="020B0503030403020204" pitchFamily="34" charset="0"/>
                <a:ea typeface="Source Sans Pro" panose="020B0503030403020204" pitchFamily="34" charset="0"/>
              </a:rPr>
              <a:t>Welcoming people, their voices and experience from our entire University and beyond, to add depth, insight, value and diversity of thought to everything we do</a:t>
            </a:r>
          </a:p>
          <a:p>
            <a:pPr marL="171446" indent="-171446" defTabSz="685766">
              <a:buClr>
                <a:srgbClr val="227793"/>
              </a:buClr>
              <a:buSzPct val="130000"/>
              <a:buFont typeface="Arial" panose="020B0604020202020204" pitchFamily="34" charset="0"/>
              <a:buChar char="•"/>
            </a:pPr>
            <a:endParaRPr lang="en-US" sz="1200" dirty="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dirty="0">
                <a:solidFill>
                  <a:sysClr val="windowText" lastClr="000000"/>
                </a:solidFill>
                <a:latin typeface="Source Sans Pro" panose="020B0503030403020204" pitchFamily="34" charset="0"/>
                <a:ea typeface="Source Sans Pro" panose="020B0503030403020204" pitchFamily="34" charset="0"/>
              </a:rPr>
              <a:t>Striving for equity and fairness, and maintaining dignity and respect for all our communities</a:t>
            </a:r>
          </a:p>
          <a:p>
            <a:pPr marL="171446" indent="-171446" defTabSz="685766">
              <a:buClr>
                <a:srgbClr val="227793"/>
              </a:buClr>
              <a:buSzPct val="130000"/>
              <a:buFont typeface="Arial" panose="020B0604020202020204" pitchFamily="34" charset="0"/>
              <a:buChar char="•"/>
            </a:pPr>
            <a:endParaRPr lang="en-US" sz="1200" dirty="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dirty="0">
                <a:solidFill>
                  <a:sysClr val="windowText" lastClr="000000"/>
                </a:solidFill>
                <a:latin typeface="Source Sans Pro" panose="020B0503030403020204" pitchFamily="34" charset="0"/>
                <a:ea typeface="Source Sans Pro" panose="020B0503030403020204" pitchFamily="34" charset="0"/>
              </a:rPr>
              <a:t>Actively considering the range of needs in our community</a:t>
            </a:r>
          </a:p>
          <a:p>
            <a:pPr marL="171446" indent="-171446" defTabSz="685766">
              <a:buClr>
                <a:srgbClr val="227793"/>
              </a:buClr>
              <a:buSzPct val="130000"/>
              <a:buFont typeface="Arial" panose="020B0604020202020204" pitchFamily="34" charset="0"/>
              <a:buChar char="•"/>
            </a:pPr>
            <a:endParaRPr lang="en-US" sz="1200" dirty="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dirty="0">
                <a:solidFill>
                  <a:sysClr val="windowText" lastClr="000000"/>
                </a:solidFill>
                <a:latin typeface="Source Sans Pro" panose="020B0503030403020204" pitchFamily="34" charset="0"/>
                <a:ea typeface="Source Sans Pro" panose="020B0503030403020204" pitchFamily="34" charset="0"/>
              </a:rPr>
              <a:t>Nurturing and celebrating our networks of students, colleagues, and community</a:t>
            </a:r>
          </a:p>
          <a:p>
            <a:pPr marL="171446" indent="-171446" defTabSz="685766">
              <a:buClr>
                <a:srgbClr val="227793"/>
              </a:buClr>
              <a:buSzPct val="130000"/>
              <a:buFont typeface="Arial" panose="020B0604020202020204" pitchFamily="34" charset="0"/>
              <a:buChar char="•"/>
            </a:pPr>
            <a:endParaRPr lang="en-US" sz="1200" dirty="0">
              <a:solidFill>
                <a:sysClr val="windowText" lastClr="000000"/>
              </a:solidFill>
              <a:latin typeface="Source Sans Pro" panose="020B0503030403020204" pitchFamily="34" charset="0"/>
              <a:ea typeface="Source Sans Pro" panose="020B0503030403020204" pitchFamily="34" charset="0"/>
            </a:endParaRPr>
          </a:p>
          <a:p>
            <a:pPr marL="171446" indent="-171446" defTabSz="685766">
              <a:buClr>
                <a:srgbClr val="227793"/>
              </a:buClr>
              <a:buSzPct val="130000"/>
              <a:buFont typeface="Arial" panose="020B0604020202020204" pitchFamily="34" charset="0"/>
              <a:buChar char="•"/>
            </a:pPr>
            <a:r>
              <a:rPr lang="en-US" sz="1200" dirty="0">
                <a:solidFill>
                  <a:sysClr val="windowText" lastClr="000000"/>
                </a:solidFill>
                <a:latin typeface="Source Sans Pro" panose="020B0503030403020204" pitchFamily="34" charset="0"/>
                <a:ea typeface="Source Sans Pro" panose="020B0503030403020204" pitchFamily="34" charset="0"/>
              </a:rPr>
              <a:t>Respecting people's different skills and knowledge, acknowledging their contribution and their demands as well as their successes</a:t>
            </a:r>
          </a:p>
          <a:p>
            <a:pPr defTabSz="685766"/>
            <a:endParaRPr lang="en-GB" sz="1200" b="1" dirty="0">
              <a:solidFill>
                <a:sysClr val="windowText" lastClr="000000"/>
              </a:solidFill>
              <a:latin typeface="Source Sans Pro" panose="020B0503030403020204" pitchFamily="34" charset="0"/>
              <a:ea typeface="Source Sans Pro" panose="020B0503030403020204" pitchFamily="34" charset="0"/>
            </a:endParaRPr>
          </a:p>
        </p:txBody>
      </p:sp>
      <p:pic>
        <p:nvPicPr>
          <p:cNvPr id="14" name="Picture 13" descr="A picture containing text, sign&#10;&#10;Description automatically generated">
            <a:extLst>
              <a:ext uri="{FF2B5EF4-FFF2-40B4-BE49-F238E27FC236}">
                <a16:creationId xmlns:a16="http://schemas.microsoft.com/office/drawing/2014/main" id="{720AD28F-B001-B7CC-EBB7-4268F5ACABD3}"/>
              </a:ext>
            </a:extLst>
          </p:cNvPr>
          <p:cNvPicPr>
            <a:picLocks noChangeAspect="1"/>
          </p:cNvPicPr>
          <p:nvPr/>
        </p:nvPicPr>
        <p:blipFill>
          <a:blip r:embed="rId3"/>
          <a:stretch>
            <a:fillRect/>
          </a:stretch>
        </p:blipFill>
        <p:spPr>
          <a:xfrm>
            <a:off x="360000" y="1440000"/>
            <a:ext cx="2398402" cy="23996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3719660"/>
      </p:ext>
    </p:extLst>
  </p:cSld>
  <p:clrMapOvr>
    <a:masterClrMapping/>
  </p:clrMapOvr>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c18f9b8-5ae4-4f0b-a238-a922c51e2dda" ContentTypeId="0x0101005EA864BF41DF8A41860E925F5B29BCF5"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QMULInformationClassificationTaxHTField0 xmlns="http://schemas.microsoft.com/sharepoint/v3">
      <Terms xmlns="http://schemas.microsoft.com/office/infopath/2007/PartnerControls">
        <TermInfo xmlns="http://schemas.microsoft.com/office/infopath/2007/PartnerControls">
          <TermName xmlns="http://schemas.microsoft.com/office/infopath/2007/PartnerControls">Protect</TermName>
          <TermId xmlns="http://schemas.microsoft.com/office/infopath/2007/PartnerControls">9124d8d9-0c1c-41e9-aa14-aba001e9a028</TermId>
        </TermInfo>
      </Terms>
    </QMULInformationClassificationTaxHTField0>
    <TaxKeywordTaxHTField xmlns="d5efd484-15aa-41a0-83f6-0646502cb6d6">
      <Terms xmlns="http://schemas.microsoft.com/office/infopath/2007/PartnerControls"/>
    </TaxKeywordTaxHTField>
    <TaxCatchAll xmlns="d5efd484-15aa-41a0-83f6-0646502cb6d6">
      <Value>1</Value>
    </TaxCatchAll>
    <QMULSchoolTaxHTField0 xmlns="http://schemas.microsoft.com/sharepoint/v3">
      <Terms xmlns="http://schemas.microsoft.com/office/infopath/2007/PartnerControls"/>
    </QMULSchoolTaxHTField0>
    <QMULDocumentTypeTaxHTField0 xmlns="http://schemas.microsoft.com/sharepoint/v3">
      <Terms xmlns="http://schemas.microsoft.com/office/infopath/2007/PartnerControls"/>
    </QMULDocumentTypeTaxHTField0>
    <QMULReviewDate xmlns="http://schemas.microsoft.com/sharepoint/v3" xsi:nil="true"/>
    <QMULOwner xmlns="http://schemas.microsoft.com/sharepoint/v3">
      <UserInfo>
        <DisplayName/>
        <AccountId xsi:nil="true"/>
        <AccountType/>
      </UserInfo>
    </QMULOwner>
    <QMULDepartmentTaxHTField0 xmlns="http://schemas.microsoft.com/sharepoint/v3">
      <Terms xmlns="http://schemas.microsoft.com/office/infopath/2007/PartnerControls"/>
    </QMULDepartmentTaxHTField0>
    <QMULAcademicYear xmlns="http://schemas.microsoft.com/sharepoint/v3" xsi:nil="true"/>
    <QMULLocationTaxHTField0 xmlns="http://schemas.microsoft.com/sharepoint/v3">
      <Terms xmlns="http://schemas.microsoft.com/office/infopath/2007/PartnerControls"/>
    </QMULLocationTaxHTField0>
    <QMULDocumentStatusTaxHTField0 xmlns="http://schemas.microsoft.com/sharepoint/v3">
      <Terms xmlns="http://schemas.microsoft.com/office/infopath/2007/PartnerControls"/>
    </QMULDocumentStatusTaxHTField0>
    <QMULProject xmlns="http://schemas.microsoft.com/sharepoint/v3" xsi:nil="true"/>
    <lcf76f155ced4ddcb4097134ff3c332f xmlns="76607473-a402-4d47-9894-8917ef9a7fee">
      <Terms xmlns="http://schemas.microsoft.com/office/infopath/2007/PartnerControls"/>
    </lcf76f155ced4ddcb4097134ff3c332f>
    <SharedWithUsers xmlns="ddc2aa69-e24e-4e76-b454-901b7f6c40e1">
      <UserInfo>
        <DisplayName>Emm Barnes</DisplayName>
        <AccountId>99</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QMUL Document" ma:contentTypeID="0x0101005EA864BF41DF8A41860E925F5B29BCF5004742F675FED0D2439506B2356D5D2F0D" ma:contentTypeVersion="37" ma:contentTypeDescription="" ma:contentTypeScope="" ma:versionID="038a6816fb44620402701a0c68f8ca20">
  <xsd:schema xmlns:xsd="http://www.w3.org/2001/XMLSchema" xmlns:xs="http://www.w3.org/2001/XMLSchema" xmlns:p="http://schemas.microsoft.com/office/2006/metadata/properties" xmlns:ns1="http://schemas.microsoft.com/sharepoint/v3" xmlns:ns2="d5efd484-15aa-41a0-83f6-0646502cb6d6" xmlns:ns3="76607473-a402-4d47-9894-8917ef9a7fee" xmlns:ns4="ddc2aa69-e24e-4e76-b454-901b7f6c40e1" targetNamespace="http://schemas.microsoft.com/office/2006/metadata/properties" ma:root="true" ma:fieldsID="66c621bd2fa21a92738d1dcc8affd9b2" ns1:_="" ns2:_="" ns3:_="" ns4:_="">
    <xsd:import namespace="http://schemas.microsoft.com/sharepoint/v3"/>
    <xsd:import namespace="d5efd484-15aa-41a0-83f6-0646502cb6d6"/>
    <xsd:import namespace="76607473-a402-4d47-9894-8917ef9a7fee"/>
    <xsd:import namespace="ddc2aa69-e24e-4e76-b454-901b7f6c40e1"/>
    <xsd:element name="properties">
      <xsd:complexType>
        <xsd:sequence>
          <xsd:element name="documentManagement">
            <xsd:complexType>
              <xsd:all>
                <xsd:element ref="ns1:QMULDocumentStatusTaxHTField0" minOccurs="0"/>
                <xsd:element ref="ns1:QMULDepartmentTaxHTField0" minOccurs="0"/>
                <xsd:element ref="ns1:QMULSchoolTaxHTField0" minOccurs="0"/>
                <xsd:element ref="ns1:QMULDocumentTypeTaxHTField0" minOccurs="0"/>
                <xsd:element ref="ns1:QMULLocationTaxHTField0" minOccurs="0"/>
                <xsd:element ref="ns1:QMULInformationClassificationTaxHTField0" minOccurs="0"/>
                <xsd:element ref="ns1:QMULAcademicYear" minOccurs="0"/>
                <xsd:element ref="ns1:QMULProject" minOccurs="0"/>
                <xsd:element ref="ns1:QMULReviewDate" minOccurs="0"/>
                <xsd:element ref="ns1:QMULOwner" minOccurs="0"/>
                <xsd:element ref="ns2:TaxKeywordTaxHTField" minOccurs="0"/>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QMULDocumentStatusTaxHTField0" ma:index="8" nillable="true" ma:taxonomy="true" ma:internalName="QMULDocumentStatusTaxHTField0" ma:taxonomyFieldName="QMULDocumentStatus" ma:displayName="Document Status" ma:default="" ma:fieldId="{083bdfb7-9f4e-4bc9-b582-62ed6b950f9e}" ma:sspId="9c18f9b8-5ae4-4f0b-a238-a922c51e2dda" ma:termSetId="780aba48-6c17-4ca0-84b9-f0207a095630" ma:anchorId="00000000-0000-0000-0000-000000000000" ma:open="false" ma:isKeyword="false">
      <xsd:complexType>
        <xsd:sequence>
          <xsd:element ref="pc:Terms" minOccurs="0" maxOccurs="1"/>
        </xsd:sequence>
      </xsd:complexType>
    </xsd:element>
    <xsd:element name="QMULDepartmentTaxHTField0" ma:index="10" nillable="true" ma:taxonomy="true" ma:internalName="QMULDepartmentTaxHTField0" ma:taxonomyFieldName="QMULDepartment" ma:displayName="Department" ma:readOnly="false" ma:default="" ma:fieldId="{2a7d89f9-5f8e-4c42-ab4f-aa1fc3002ea0}" ma:sspId="9c18f9b8-5ae4-4f0b-a238-a922c51e2dda" ma:termSetId="28874c57-2df5-45e8-a804-d15afc96d4ee" ma:anchorId="00000000-0000-0000-0000-000000000000" ma:open="false" ma:isKeyword="false">
      <xsd:complexType>
        <xsd:sequence>
          <xsd:element ref="pc:Terms" minOccurs="0" maxOccurs="1"/>
        </xsd:sequence>
      </xsd:complexType>
    </xsd:element>
    <xsd:element name="QMULSchoolTaxHTField0" ma:index="12" nillable="true" ma:taxonomy="true" ma:internalName="QMULSchoolTaxHTField0" ma:taxonomyFieldName="QMULSchool" ma:displayName="School" ma:readOnly="false" ma:default="" ma:fieldId="{46346f8e-3161-4021-8b14-3dcca2e3ca8d}" ma:sspId="9c18f9b8-5ae4-4f0b-a238-a922c51e2dda" ma:termSetId="0f9f7e9f-7d6b-4cae-9193-a3e3200f87de" ma:anchorId="00000000-0000-0000-0000-000000000000" ma:open="false" ma:isKeyword="false">
      <xsd:complexType>
        <xsd:sequence>
          <xsd:element ref="pc:Terms" minOccurs="0" maxOccurs="1"/>
        </xsd:sequence>
      </xsd:complexType>
    </xsd:element>
    <xsd:element name="QMULDocumentTypeTaxHTField0" ma:index="14" nillable="true" ma:taxonomy="true" ma:internalName="QMULDocumentTypeTaxHTField0" ma:taxonomyFieldName="QMULDocumentType" ma:displayName="Document Type" ma:default="" ma:fieldId="{2596c3af-0d77-4ea4-a15d-d3f71457b096}" ma:sspId="9c18f9b8-5ae4-4f0b-a238-a922c51e2dda" ma:termSetId="8ec3f1bd-c4f8-46a7-ae88-878ed3be39d1" ma:anchorId="00000000-0000-0000-0000-000000000000" ma:open="false" ma:isKeyword="false">
      <xsd:complexType>
        <xsd:sequence>
          <xsd:element ref="pc:Terms" minOccurs="0" maxOccurs="1"/>
        </xsd:sequence>
      </xsd:complexType>
    </xsd:element>
    <xsd:element name="QMULLocationTaxHTField0" ma:index="16" nillable="true" ma:taxonomy="true" ma:internalName="QMULLocationTaxHTField0" ma:taxonomyFieldName="QMULLocation" ma:displayName="Location" ma:default="" ma:fieldId="{29b985f4-a05e-4f39-b5da-e9fb81ddaa79}" ma:sspId="9c18f9b8-5ae4-4f0b-a238-a922c51e2dda" ma:termSetId="5327f1c4-618f-4317-b197-fc29da39fa66" ma:anchorId="00000000-0000-0000-0000-000000000000" ma:open="false" ma:isKeyword="false">
      <xsd:complexType>
        <xsd:sequence>
          <xsd:element ref="pc:Terms" minOccurs="0" maxOccurs="1"/>
        </xsd:sequence>
      </xsd:complexType>
    </xsd:element>
    <xsd:element name="QMULInformationClassificationTaxHTField0" ma:index="18" nillable="true" ma:taxonomy="true" ma:internalName="QMULInformationClassificationTaxHTField0" ma:taxonomyFieldName="QMULInformationClassification" ma:displayName="Information Classification" ma:default="1;#Protect|9124d8d9-0c1c-41e9-aa14-aba001e9a028" ma:fieldId="{57b3469a-2ea1-4a06-a2d1-c99ce62a5d6f}" ma:sspId="9c18f9b8-5ae4-4f0b-a238-a922c51e2dda" ma:termSetId="a3d7b326-4e5e-4e73-95fa-6245adfab113" ma:anchorId="00000000-0000-0000-0000-000000000000" ma:open="false" ma:isKeyword="false">
      <xsd:complexType>
        <xsd:sequence>
          <xsd:element ref="pc:Terms" minOccurs="0" maxOccurs="1"/>
        </xsd:sequence>
      </xsd:complexType>
    </xsd:element>
    <xsd:element name="QMULAcademicYear" ma:index="20" nillable="true" ma:displayName="Academic Year" ma:decimals="0" ma:internalName="QMULAcademicYear" ma:percentage="FALSE">
      <xsd:simpleType>
        <xsd:restriction base="dms:Number">
          <xsd:maxInclusive value="9999"/>
          <xsd:minInclusive value="1000"/>
        </xsd:restriction>
      </xsd:simpleType>
    </xsd:element>
    <xsd:element name="QMULProject" ma:index="21" nillable="true" ma:displayName="Project" ma:internalName="QMULProject">
      <xsd:simpleType>
        <xsd:restriction base="dms:Text">
          <xsd:maxLength value="255"/>
        </xsd:restriction>
      </xsd:simpleType>
    </xsd:element>
    <xsd:element name="QMULReviewDate" ma:index="22" nillable="true" ma:displayName="Review Date" ma:format="DateOnly" ma:internalName="QMULReviewDate">
      <xsd:simpleType>
        <xsd:restriction base="dms:DateTime"/>
      </xsd:simpleType>
    </xsd:element>
    <xsd:element name="QMULOwner" ma:index="23" nillable="true" ma:displayName="Owner" ma:list="UserInfo" ma:SharePointGroup="0" ma:internalName="QMUL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9c18f9b8-5ae4-4f0b-a238-a922c51e2dd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a1b923e9-f460-4e7b-826e-8170faf749ca}" ma:internalName="TaxCatchAll" ma:showField="CatchAllData" ma:web="ddc2aa69-e24e-4e76-b454-901b7f6c40e1">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a1b923e9-f460-4e7b-826e-8170faf749ca}" ma:internalName="TaxCatchAllLabel" ma:readOnly="true" ma:showField="CatchAllDataLabel" ma:web="ddc2aa69-e24e-4e76-b454-901b7f6c40e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607473-a402-4d47-9894-8917ef9a7fee"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element name="MediaLengthInSeconds" ma:index="39" nillable="true" ma:displayName="MediaLengthInSeconds" ma:hidden="true" ma:internalName="MediaLengthInSeconds" ma:readOnly="true">
      <xsd:simpleType>
        <xsd:restriction base="dms:Unknown"/>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c2aa69-e24e-4e76-b454-901b7f6c40e1" elementFormDefault="qualified">
    <xsd:import namespace="http://schemas.microsoft.com/office/2006/documentManagement/types"/>
    <xsd:import namespace="http://schemas.microsoft.com/office/infopath/2007/PartnerControls"/>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7E12CF-ED71-4D0A-B0A2-9D0B3868BBF8}">
  <ds:schemaRefs>
    <ds:schemaRef ds:uri="Microsoft.SharePoint.Taxonomy.ContentTypeSync"/>
  </ds:schemaRefs>
</ds:datastoreItem>
</file>

<file path=customXml/itemProps2.xml><?xml version="1.0" encoding="utf-8"?>
<ds:datastoreItem xmlns:ds="http://schemas.openxmlformats.org/officeDocument/2006/customXml" ds:itemID="{45873C7B-287C-4D48-818E-9F5380D0B37F}">
  <ds:schemaRefs>
    <ds:schemaRef ds:uri="http://schemas.microsoft.com/sharepoint/v3/contenttype/forms"/>
  </ds:schemaRefs>
</ds:datastoreItem>
</file>

<file path=customXml/itemProps3.xml><?xml version="1.0" encoding="utf-8"?>
<ds:datastoreItem xmlns:ds="http://schemas.openxmlformats.org/officeDocument/2006/customXml" ds:itemID="{7FFDCBB2-7169-4B32-BD5B-F96306A28D47}">
  <ds:schemaRefs>
    <ds:schemaRef ds:uri="http://www.w3.org/XML/1998/namespace"/>
    <ds:schemaRef ds:uri="76607473-a402-4d47-9894-8917ef9a7fee"/>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elements/1.1/"/>
    <ds:schemaRef ds:uri="http://schemas.microsoft.com/sharepoint/v3"/>
    <ds:schemaRef ds:uri="ddc2aa69-e24e-4e76-b454-901b7f6c40e1"/>
    <ds:schemaRef ds:uri="d5efd484-15aa-41a0-83f6-0646502cb6d6"/>
    <ds:schemaRef ds:uri="http://purl.org/dc/dcmitype/"/>
  </ds:schemaRefs>
</ds:datastoreItem>
</file>

<file path=customXml/itemProps4.xml><?xml version="1.0" encoding="utf-8"?>
<ds:datastoreItem xmlns:ds="http://schemas.openxmlformats.org/officeDocument/2006/customXml" ds:itemID="{AC6AA548-C329-48F6-BDB6-0447CEAAF82B}">
  <ds:schemaRefs>
    <ds:schemaRef ds:uri="76607473-a402-4d47-9894-8917ef9a7fee"/>
    <ds:schemaRef ds:uri="d5efd484-15aa-41a0-83f6-0646502cb6d6"/>
    <ds:schemaRef ds:uri="ddc2aa69-e24e-4e76-b454-901b7f6c40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101</TotalTime>
  <Words>2794</Words>
  <Application>Microsoft Office PowerPoint</Application>
  <PresentationFormat>On-screen Show (16:9)</PresentationFormat>
  <Paragraphs>293</Paragraphs>
  <Slides>19</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4 Text</vt:lpstr>
      <vt:lpstr>Arial</vt:lpstr>
      <vt:lpstr>Calibri</vt:lpstr>
      <vt:lpstr>Calibri Light</vt:lpstr>
      <vt:lpstr>Channel 4 Chadwick</vt:lpstr>
      <vt:lpstr>Courier New</vt:lpstr>
      <vt:lpstr>Segoe UI</vt:lpstr>
      <vt:lpstr>Source Sans Pro</vt:lpstr>
      <vt:lpstr>Symbol</vt:lpstr>
      <vt:lpstr>Times New Roman</vt:lpstr>
      <vt:lpstr>Office Theme</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Naomi Potter</cp:lastModifiedBy>
  <cp:revision>13</cp:revision>
  <cp:lastPrinted>2023-02-28T12:37:18Z</cp:lastPrinted>
  <dcterms:created xsi:type="dcterms:W3CDTF">2020-06-18T12:08:25Z</dcterms:created>
  <dcterms:modified xsi:type="dcterms:W3CDTF">2023-09-27T09:06:56Z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0x0101005EA864BF41DF8A41860E925F5B29BCF5004742F675FED0D2439506B2356D5D2F0D</vt:lpwstr>
  </property>
  <property fmtid="{D5CDD505-2E9C-101B-9397-08002B2CF9AE}" pid="3" name="TaxKeyword">
    <vt:lpwstr/>
  </property>
  <property fmtid="{D5CDD505-2E9C-101B-9397-08002B2CF9AE}" pid="4" name="QMULDocumentStatus">
    <vt:lpwstr/>
  </property>
  <property fmtid="{D5CDD505-2E9C-101B-9397-08002B2CF9AE}" pid="5" name="MediaServiceImageTags">
    <vt:lpwstr/>
  </property>
  <property fmtid="{D5CDD505-2E9C-101B-9397-08002B2CF9AE}" pid="6" name="QMULInformationClassification">
    <vt:lpwstr>1;#Protect|9124d8d9-0c1c-41e9-aa14-aba001e9a028</vt:lpwstr>
  </property>
  <property fmtid="{D5CDD505-2E9C-101B-9397-08002B2CF9AE}" pid="7" name="QMULLocation">
    <vt:lpwstr/>
  </property>
  <property fmtid="{D5CDD505-2E9C-101B-9397-08002B2CF9AE}" pid="8" name="lcf76f155ced4ddcb4097134ff3c332f">
    <vt:lpwstr/>
  </property>
  <property fmtid="{D5CDD505-2E9C-101B-9397-08002B2CF9AE}" pid="9" name="QMULDepartment">
    <vt:lpwstr/>
  </property>
  <property fmtid="{D5CDD505-2E9C-101B-9397-08002B2CF9AE}" pid="10" name="QMULDocumentType">
    <vt:lpwstr/>
  </property>
  <property fmtid="{D5CDD505-2E9C-101B-9397-08002B2CF9AE}" pid="11" name="QMULSchool">
    <vt:lpwstr/>
  </property>
  <property fmtid="{D5CDD505-2E9C-101B-9397-08002B2CF9AE}" pid="12" name="SharedWithUsers">
    <vt:lpwstr>837;#Michael Jannetta</vt:lpwstr>
  </property>
</Properties>
</file>